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92" r:id="rId3"/>
    <p:sldId id="294" r:id="rId4"/>
    <p:sldId id="295" r:id="rId5"/>
    <p:sldId id="307" r:id="rId6"/>
    <p:sldId id="306" r:id="rId7"/>
    <p:sldId id="317" r:id="rId8"/>
    <p:sldId id="282" r:id="rId9"/>
    <p:sldId id="314" r:id="rId10"/>
    <p:sldId id="321" r:id="rId11"/>
    <p:sldId id="289" r:id="rId12"/>
    <p:sldId id="286" r:id="rId13"/>
    <p:sldId id="319" r:id="rId14"/>
    <p:sldId id="312" r:id="rId15"/>
    <p:sldId id="329" r:id="rId16"/>
    <p:sldId id="325" r:id="rId17"/>
    <p:sldId id="326" r:id="rId18"/>
    <p:sldId id="298" r:id="rId19"/>
    <p:sldId id="322" r:id="rId20"/>
    <p:sldId id="327" r:id="rId21"/>
    <p:sldId id="288" r:id="rId2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0DA0C4-CB9F-624D-B9A5-F96F300F4CB9}">
          <p14:sldIdLst>
            <p14:sldId id="292"/>
            <p14:sldId id="294"/>
            <p14:sldId id="295"/>
            <p14:sldId id="307"/>
            <p14:sldId id="306"/>
            <p14:sldId id="317"/>
            <p14:sldId id="282"/>
            <p14:sldId id="314"/>
            <p14:sldId id="321"/>
            <p14:sldId id="289"/>
            <p14:sldId id="286"/>
            <p14:sldId id="319"/>
            <p14:sldId id="312"/>
            <p14:sldId id="329"/>
            <p14:sldId id="325"/>
            <p14:sldId id="326"/>
            <p14:sldId id="298"/>
            <p14:sldId id="322"/>
            <p14:sldId id="327"/>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A7A5"/>
    <a:srgbClr val="FFFFFF"/>
    <a:srgbClr val="00C2A7"/>
    <a:srgbClr val="64D0B9"/>
    <a:srgbClr val="17C2A2"/>
    <a:srgbClr val="AFFFE4"/>
    <a:srgbClr val="85C9BE"/>
    <a:srgbClr val="2FEDCC"/>
    <a:srgbClr val="43C9B1"/>
    <a:srgbClr val="00D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6" autoAdjust="0"/>
    <p:restoredTop sz="71445" autoAdjust="0"/>
  </p:normalViewPr>
  <p:slideViewPr>
    <p:cSldViewPr snapToGrid="0">
      <p:cViewPr varScale="1">
        <p:scale>
          <a:sx n="65" d="100"/>
          <a:sy n="65" d="100"/>
        </p:scale>
        <p:origin x="1171" y="4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1" d="100"/>
          <a:sy n="91" d="100"/>
        </p:scale>
        <p:origin x="1757"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5D97943D-EA91-4F85-ADDF-A07214CBDF81}" type="datetimeFigureOut">
              <a:rPr lang="en-US" smtClean="0"/>
              <a:t>8/9/2020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57EE269-6A4C-4338-88C0-AC6E3EA2669F}" type="slidenum">
              <a:rPr lang="en-US" smtClean="0"/>
              <a:t>‹#›</a:t>
            </a:fld>
            <a:endParaRPr lang="en-US"/>
          </a:p>
        </p:txBody>
      </p:sp>
    </p:spTree>
    <p:extLst>
      <p:ext uri="{BB962C8B-B14F-4D97-AF65-F5344CB8AC3E}">
        <p14:creationId xmlns:p14="http://schemas.microsoft.com/office/powerpoint/2010/main" val="1315452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Since you are watching this presentation, you are probably sitting right now. But do you know sitting badly kills you?</a:t>
            </a:r>
          </a:p>
          <a:p>
            <a:pPr lvl="0"/>
            <a:r>
              <a:rPr lang="en-US" sz="1200" u="none" strike="noStrike" kern="1200" dirty="0">
                <a:solidFill>
                  <a:schemeClr val="tx1"/>
                </a:solidFill>
                <a:effectLst/>
                <a:latin typeface="+mn-lt"/>
                <a:ea typeface="+mn-ea"/>
                <a:cs typeface="+mn-cs"/>
              </a:rPr>
              <a:t>Yeah, yeah, we all know we need to get exercise and we can’t just sit at our desk forever. But now, I am talking about the posture</a:t>
            </a:r>
          </a:p>
          <a:p>
            <a:pPr lvl="0"/>
            <a:endParaRPr lang="en-US" sz="1200" u="none" strike="noStrike" kern="1200" dirty="0">
              <a:solidFill>
                <a:schemeClr val="tx1"/>
              </a:solidFill>
              <a:effectLst/>
              <a:latin typeface="+mn-lt"/>
              <a:ea typeface="+mn-ea"/>
              <a:cs typeface="+mn-cs"/>
            </a:endParaRPr>
          </a:p>
          <a:p>
            <a:pPr lvl="0"/>
            <a:r>
              <a:rPr lang="en-US" sz="1200" u="none" strike="noStrike" kern="1200" dirty="0">
                <a:solidFill>
                  <a:schemeClr val="tx1"/>
                </a:solidFill>
                <a:effectLst/>
                <a:latin typeface="+mn-lt"/>
                <a:ea typeface="+mn-ea"/>
                <a:cs typeface="+mn-cs"/>
              </a:rPr>
              <a:t>Four months ago, I got an internship offer as a machine learning engineer, and that was one of my happiest moments in my life. However, that results in sitting in front of my office desk for almost my entire summer. Just like everyone else in the office, the sedentary lifestyle makes me feel the pain coming from my neck and back.     </a:t>
            </a:r>
          </a:p>
          <a:p>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1</a:t>
            </a:fld>
            <a:endParaRPr lang="en-US"/>
          </a:p>
        </p:txBody>
      </p:sp>
    </p:spTree>
    <p:extLst>
      <p:ext uri="{BB962C8B-B14F-4D97-AF65-F5344CB8AC3E}">
        <p14:creationId xmlns:p14="http://schemas.microsoft.com/office/powerpoint/2010/main" val="269243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Courier New" panose="02070309020205020404" pitchFamily="49" charset="0"/>
                <a:cs typeface="Courier New" panose="02070309020205020404" pitchFamily="49" charset="0"/>
              </a:rPr>
              <a:t>Accurate and Secure comparing with other Federated Learning Algorithm, such as FedAvg &amp; </a:t>
            </a:r>
            <a:r>
              <a:rPr lang="en-US" altLang="zh-CN" dirty="0" err="1">
                <a:latin typeface="Courier New" panose="02070309020205020404" pitchFamily="49" charset="0"/>
                <a:cs typeface="Courier New" panose="02070309020205020404" pitchFamily="49" charset="0"/>
              </a:rPr>
              <a:t>FedProx</a:t>
            </a:r>
            <a:endParaRPr lang="en-US" altLang="zh-CN"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pPr lvl="1"/>
            <a:r>
              <a:rPr lang="en-US" sz="1200" u="none" strike="noStrike" kern="1200" dirty="0">
                <a:solidFill>
                  <a:schemeClr val="tx1"/>
                </a:solidFill>
                <a:effectLst/>
                <a:latin typeface="+mn-lt"/>
                <a:ea typeface="+mn-ea"/>
                <a:cs typeface="+mn-cs"/>
              </a:rPr>
              <a:t>That is an excellent question! And that is why all the users’ data would only be used through federated learning.</a:t>
            </a:r>
          </a:p>
          <a:p>
            <a:r>
              <a:rPr lang="en-US" sz="1200" kern="1200" dirty="0">
                <a:solidFill>
                  <a:schemeClr val="tx1"/>
                </a:solidFill>
                <a:effectLst/>
                <a:latin typeface="+mn-lt"/>
                <a:ea typeface="+mn-ea"/>
                <a:cs typeface="+mn-cs"/>
              </a:rPr>
              <a:t>Federated learning is an idea raised by a Google research group in 2016. In shorts, it is an algorithm that improves a model’s accuracy without risking information leaking. And that is also why the device can work without connecting to phone or internet. </a:t>
            </a:r>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10</a:t>
            </a:fld>
            <a:endParaRPr lang="en-US"/>
          </a:p>
        </p:txBody>
      </p:sp>
    </p:spTree>
    <p:extLst>
      <p:ext uri="{BB962C8B-B14F-4D97-AF65-F5344CB8AC3E}">
        <p14:creationId xmlns:p14="http://schemas.microsoft.com/office/powerpoint/2010/main" val="949870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u="none" strike="noStrike" kern="1200" dirty="0">
                <a:solidFill>
                  <a:schemeClr val="tx1"/>
                </a:solidFill>
                <a:effectLst/>
                <a:latin typeface="+mn-lt"/>
                <a:ea typeface="+mn-ea"/>
                <a:cs typeface="+mn-cs"/>
              </a:rPr>
              <a:t>Flexible</a:t>
            </a:r>
          </a:p>
          <a:p>
            <a:pPr lvl="2"/>
            <a:r>
              <a:rPr lang="en-US" sz="1200" u="none" strike="noStrike" kern="1200" dirty="0">
                <a:solidFill>
                  <a:schemeClr val="tx1"/>
                </a:solidFill>
                <a:effectLst/>
                <a:latin typeface="+mn-lt"/>
                <a:ea typeface="+mn-ea"/>
                <a:cs typeface="+mn-cs"/>
              </a:rPr>
              <a:t>Pocket size device that you can bring with you</a:t>
            </a:r>
          </a:p>
          <a:p>
            <a:pPr lvl="2"/>
            <a:r>
              <a:rPr lang="en-US" sz="1200" u="none" strike="noStrike" kern="1200" dirty="0">
                <a:solidFill>
                  <a:schemeClr val="tx1"/>
                </a:solidFill>
                <a:effectLst/>
                <a:latin typeface="+mn-lt"/>
                <a:ea typeface="+mn-ea"/>
                <a:cs typeface="+mn-cs"/>
              </a:rPr>
              <a:t>The split structure allows you to change the charging adapter into table clamp. Via vision detection and the round screen design, it always provides the most suitable viewing angle, even if you put it upside down. </a:t>
            </a:r>
          </a:p>
          <a:p>
            <a:pPr lvl="2"/>
            <a:r>
              <a:rPr lang="en-US" sz="1200" u="none" strike="noStrike" kern="1200" dirty="0">
                <a:solidFill>
                  <a:schemeClr val="tx1"/>
                </a:solidFill>
                <a:effectLst/>
                <a:latin typeface="+mn-lt"/>
                <a:ea typeface="+mn-ea"/>
                <a:cs typeface="+mn-cs"/>
              </a:rPr>
              <a:t> </a:t>
            </a:r>
          </a:p>
          <a:p>
            <a:pPr lvl="1"/>
            <a:r>
              <a:rPr lang="en-US" sz="1200" u="none" strike="noStrike" kern="1200" dirty="0">
                <a:solidFill>
                  <a:schemeClr val="tx1"/>
                </a:solidFill>
                <a:effectLst/>
                <a:latin typeface="+mn-lt"/>
                <a:ea typeface="+mn-ea"/>
                <a:cs typeface="+mn-cs"/>
              </a:rPr>
              <a:t>Accurate </a:t>
            </a:r>
          </a:p>
          <a:p>
            <a:pPr lvl="2"/>
            <a:r>
              <a:rPr lang="en-US" sz="1200" u="none" strike="noStrike" kern="1200" dirty="0">
                <a:solidFill>
                  <a:schemeClr val="tx1"/>
                </a:solidFill>
                <a:effectLst/>
                <a:latin typeface="+mn-lt"/>
                <a:ea typeface="+mn-ea"/>
                <a:cs typeface="+mn-cs"/>
              </a:rPr>
              <a:t>The computer vision and the deep learning AI model can accurately locate your body postures. Instead of a single measurement, it finds your face, neck, shoulders, elbow, spine, etc., measures all angles between them, and gives you instant feedback. </a:t>
            </a:r>
          </a:p>
          <a:p>
            <a:pPr lvl="2"/>
            <a:r>
              <a:rPr lang="en-US" sz="1200" u="none" strike="noStrike" kern="1200" dirty="0">
                <a:solidFill>
                  <a:schemeClr val="tx1"/>
                </a:solidFill>
                <a:effectLst/>
                <a:latin typeface="+mn-lt"/>
                <a:ea typeface="+mn-ea"/>
                <a:cs typeface="+mn-cs"/>
              </a:rPr>
              <a:t>Moreover, the model learns by itself! As people start using it, the data will activate the training process to make the model more and more accurate and personalized </a:t>
            </a:r>
          </a:p>
          <a:p>
            <a:pPr lvl="2"/>
            <a:endParaRPr lang="en-US" sz="1200" u="none" strike="noStrike" kern="1200" dirty="0">
              <a:solidFill>
                <a:schemeClr val="tx1"/>
              </a:solidFill>
              <a:effectLst/>
              <a:latin typeface="+mn-lt"/>
              <a:ea typeface="+mn-ea"/>
              <a:cs typeface="+mn-cs"/>
            </a:endParaRPr>
          </a:p>
          <a:p>
            <a:pPr lvl="1"/>
            <a:r>
              <a:rPr lang="en-US" sz="1200" u="none" strike="noStrike" kern="1200" dirty="0">
                <a:solidFill>
                  <a:schemeClr val="tx1"/>
                </a:solidFill>
                <a:effectLst/>
                <a:latin typeface="+mn-lt"/>
                <a:ea typeface="+mn-ea"/>
                <a:cs typeface="+mn-cs"/>
              </a:rPr>
              <a:t>Cost-effective</a:t>
            </a:r>
          </a:p>
          <a:p>
            <a:pPr lvl="2"/>
            <a:r>
              <a:rPr lang="en-US" sz="1200" u="none" strike="noStrike" kern="1200" dirty="0">
                <a:solidFill>
                  <a:schemeClr val="tx1"/>
                </a:solidFill>
                <a:effectLst/>
                <a:latin typeface="+mn-lt"/>
                <a:ea typeface="+mn-ea"/>
                <a:cs typeface="+mn-cs"/>
              </a:rPr>
              <a:t>The second advantage is being cost effective.</a:t>
            </a:r>
          </a:p>
          <a:p>
            <a:pPr lvl="2"/>
            <a:r>
              <a:rPr lang="en-US" sz="1200" u="none" strike="noStrike" kern="1200" dirty="0">
                <a:solidFill>
                  <a:schemeClr val="tx1"/>
                </a:solidFill>
                <a:effectLst/>
                <a:latin typeface="+mn-lt"/>
                <a:ea typeface="+mn-ea"/>
                <a:cs typeface="+mn-cs"/>
              </a:rPr>
              <a:t>There are many ergonomics devices in the market, and I did had a serious consideration of getting one to my workspace. However, their prices just scared me away. To be honest, their target users are never an average student, especially for people like me that need to work in both office and home.</a:t>
            </a:r>
          </a:p>
          <a:p>
            <a:pPr lvl="2"/>
            <a:r>
              <a:rPr lang="en-US" sz="1200" u="none" strike="noStrike" kern="1200" dirty="0">
                <a:solidFill>
                  <a:schemeClr val="tx1"/>
                </a:solidFill>
                <a:effectLst/>
                <a:latin typeface="+mn-lt"/>
                <a:ea typeface="+mn-ea"/>
                <a:cs typeface="+mn-cs"/>
              </a:rPr>
              <a:t>At here, you no longer need to spend thousands of dollars to buy health. With only xxx dollars, Sit-up can help you to form a health sitting habit without building dependency on any external constraints.</a:t>
            </a:r>
          </a:p>
          <a:p>
            <a:pPr lvl="2"/>
            <a:endParaRPr lang="en-US" sz="120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65018F3-E05D-7646-BBA9-F1010B0F1568}" type="slidenum">
              <a:rPr lang="en-US" smtClean="0"/>
              <a:t>11</a:t>
            </a:fld>
            <a:endParaRPr lang="en-US"/>
          </a:p>
        </p:txBody>
      </p:sp>
    </p:spTree>
    <p:extLst>
      <p:ext uri="{BB962C8B-B14F-4D97-AF65-F5344CB8AC3E}">
        <p14:creationId xmlns:p14="http://schemas.microsoft.com/office/powerpoint/2010/main" val="2330903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12</a:t>
            </a:fld>
            <a:endParaRPr lang="en-US"/>
          </a:p>
        </p:txBody>
      </p:sp>
    </p:spTree>
    <p:extLst>
      <p:ext uri="{BB962C8B-B14F-4D97-AF65-F5344CB8AC3E}">
        <p14:creationId xmlns:p14="http://schemas.microsoft.com/office/powerpoint/2010/main" val="59906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13</a:t>
            </a:fld>
            <a:endParaRPr lang="en-US"/>
          </a:p>
        </p:txBody>
      </p:sp>
    </p:spTree>
    <p:extLst>
      <p:ext uri="{BB962C8B-B14F-4D97-AF65-F5344CB8AC3E}">
        <p14:creationId xmlns:p14="http://schemas.microsoft.com/office/powerpoint/2010/main" val="415004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14</a:t>
            </a:fld>
            <a:endParaRPr lang="en-US"/>
          </a:p>
        </p:txBody>
      </p:sp>
    </p:spTree>
    <p:extLst>
      <p:ext uri="{BB962C8B-B14F-4D97-AF65-F5344CB8AC3E}">
        <p14:creationId xmlns:p14="http://schemas.microsoft.com/office/powerpoint/2010/main" val="3187026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15</a:t>
            </a:fld>
            <a:endParaRPr lang="en-US"/>
          </a:p>
        </p:txBody>
      </p:sp>
    </p:spTree>
    <p:extLst>
      <p:ext uri="{BB962C8B-B14F-4D97-AF65-F5344CB8AC3E}">
        <p14:creationId xmlns:p14="http://schemas.microsoft.com/office/powerpoint/2010/main" val="1746343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16</a:t>
            </a:fld>
            <a:endParaRPr lang="en-US"/>
          </a:p>
        </p:txBody>
      </p:sp>
    </p:spTree>
    <p:extLst>
      <p:ext uri="{BB962C8B-B14F-4D97-AF65-F5344CB8AC3E}">
        <p14:creationId xmlns:p14="http://schemas.microsoft.com/office/powerpoint/2010/main" val="3396427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7EE269-6A4C-4338-88C0-AC6E3EA2669F}" type="slidenum">
              <a:rPr lang="en-US" smtClean="0"/>
              <a:t>17</a:t>
            </a:fld>
            <a:endParaRPr lang="en-US"/>
          </a:p>
        </p:txBody>
      </p:sp>
    </p:spTree>
    <p:extLst>
      <p:ext uri="{BB962C8B-B14F-4D97-AF65-F5344CB8AC3E}">
        <p14:creationId xmlns:p14="http://schemas.microsoft.com/office/powerpoint/2010/main" val="3066205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18</a:t>
            </a:fld>
            <a:endParaRPr lang="en-US"/>
          </a:p>
        </p:txBody>
      </p:sp>
    </p:spTree>
    <p:extLst>
      <p:ext uri="{BB962C8B-B14F-4D97-AF65-F5344CB8AC3E}">
        <p14:creationId xmlns:p14="http://schemas.microsoft.com/office/powerpoint/2010/main" val="402470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7EE269-6A4C-4338-88C0-AC6E3EA2669F}" type="slidenum">
              <a:rPr lang="en-US" smtClean="0"/>
              <a:t>19</a:t>
            </a:fld>
            <a:endParaRPr lang="en-US"/>
          </a:p>
        </p:txBody>
      </p:sp>
    </p:spTree>
    <p:extLst>
      <p:ext uri="{BB962C8B-B14F-4D97-AF65-F5344CB8AC3E}">
        <p14:creationId xmlns:p14="http://schemas.microsoft.com/office/powerpoint/2010/main" val="380225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The average human head weighs about 10 pounds [4.5 kg]. When you are slouching at your desk and hanging your head forward, you are putting that weight onto your upper spine.</a:t>
            </a:r>
          </a:p>
          <a:p>
            <a:pPr algn="l"/>
            <a:endParaRPr lang="en-US" sz="1200" kern="1200" dirty="0">
              <a:solidFill>
                <a:schemeClr val="tx1"/>
              </a:solidFill>
              <a:effectLst/>
              <a:latin typeface="+mn-lt"/>
              <a:ea typeface="+mn-ea"/>
              <a:cs typeface="+mn-cs"/>
            </a:endParaRPr>
          </a:p>
          <a:p>
            <a:pPr algn="l"/>
            <a:r>
              <a:rPr lang="en-US" sz="1200" kern="1200" dirty="0">
                <a:solidFill>
                  <a:schemeClr val="tx1"/>
                </a:solidFill>
                <a:effectLst/>
                <a:latin typeface="+mn-lt"/>
                <a:ea typeface="+mn-ea"/>
                <a:cs typeface="+mn-cs"/>
              </a:rPr>
              <a:t>Research shows that for every inch you hang your head forward, you are adding </a:t>
            </a:r>
            <a:r>
              <a:rPr lang="en-US" sz="1200" b="1" kern="1200" dirty="0">
                <a:solidFill>
                  <a:schemeClr val="tx1"/>
                </a:solidFill>
                <a:effectLst/>
                <a:latin typeface="+mn-lt"/>
                <a:ea typeface="+mn-ea"/>
                <a:cs typeface="+mn-cs"/>
              </a:rPr>
              <a:t>additional</a:t>
            </a:r>
            <a:r>
              <a:rPr lang="en-US" sz="1200" kern="1200" dirty="0">
                <a:solidFill>
                  <a:schemeClr val="tx1"/>
                </a:solidFill>
                <a:effectLst/>
                <a:latin typeface="+mn-lt"/>
                <a:ea typeface="+mn-ea"/>
                <a:cs typeface="+mn-cs"/>
              </a:rPr>
              <a:t> 10 pounds of pressure on your spine.</a:t>
            </a:r>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2</a:t>
            </a:fld>
            <a:endParaRPr lang="en-US"/>
          </a:p>
        </p:txBody>
      </p:sp>
    </p:spTree>
    <p:extLst>
      <p:ext uri="{BB962C8B-B14F-4D97-AF65-F5344CB8AC3E}">
        <p14:creationId xmlns:p14="http://schemas.microsoft.com/office/powerpoint/2010/main" val="3724169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7EE269-6A4C-4338-88C0-AC6E3EA2669F}" type="slidenum">
              <a:rPr lang="en-US" smtClean="0"/>
              <a:t>20</a:t>
            </a:fld>
            <a:endParaRPr lang="en-US"/>
          </a:p>
        </p:txBody>
      </p:sp>
    </p:spTree>
    <p:extLst>
      <p:ext uri="{BB962C8B-B14F-4D97-AF65-F5344CB8AC3E}">
        <p14:creationId xmlns:p14="http://schemas.microsoft.com/office/powerpoint/2010/main" val="1262887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slouching forward 2 inches,  is equivalent to hanging 9L of water onto your neck</a:t>
            </a:r>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3</a:t>
            </a:fld>
            <a:endParaRPr lang="en-US"/>
          </a:p>
        </p:txBody>
      </p:sp>
    </p:spTree>
    <p:extLst>
      <p:ext uri="{BB962C8B-B14F-4D97-AF65-F5344CB8AC3E}">
        <p14:creationId xmlns:p14="http://schemas.microsoft.com/office/powerpoint/2010/main" val="48642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Around 80% of adults are suffering back pain caused by bad posture. This astonishing number causes the US to spend at least $86 billion in health care on dealing with low-back pain.</a:t>
            </a:r>
            <a:endParaRPr lang="en-US" dirty="0"/>
          </a:p>
        </p:txBody>
      </p:sp>
      <p:sp>
        <p:nvSpPr>
          <p:cNvPr id="4" name="Slide Number Placeholder 3"/>
          <p:cNvSpPr>
            <a:spLocks noGrp="1"/>
          </p:cNvSpPr>
          <p:nvPr>
            <p:ph type="sldNum" sz="quarter" idx="5"/>
          </p:nvPr>
        </p:nvSpPr>
        <p:spPr/>
        <p:txBody>
          <a:bodyPr/>
          <a:lstStyle/>
          <a:p>
            <a:fld id="{B65018F3-E05D-7646-BBA9-F1010B0F1568}" type="slidenum">
              <a:rPr lang="en-US" smtClean="0"/>
              <a:t>4</a:t>
            </a:fld>
            <a:endParaRPr lang="en-US"/>
          </a:p>
        </p:txBody>
      </p:sp>
    </p:spTree>
    <p:extLst>
      <p:ext uri="{BB962C8B-B14F-4D97-AF65-F5344CB8AC3E}">
        <p14:creationId xmlns:p14="http://schemas.microsoft.com/office/powerpoint/2010/main" val="329758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current market, there are three main approaches that try to tackle this problem: back brace, muscle contraction detector, and ergonomics furniture. </a:t>
            </a:r>
          </a:p>
          <a:p>
            <a:endParaRPr 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Product like back brace or muscle detector only deal with one, or at most two, joints of your entire body. Not only they are inaccurate, but they are also uncomfortable.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don’t want to put tape onto your skin in a daily bases, or spend thousands of dollars on this kind of chair, twice, for both your office and your own workspace.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Moreover, these devices establish a strong dependency, and never fix the problem from the root.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Is there really no way to help an average person to maintain a healthy posture?</a:t>
            </a:r>
          </a:p>
          <a:p>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5</a:t>
            </a:fld>
            <a:endParaRPr lang="en-US"/>
          </a:p>
        </p:txBody>
      </p:sp>
    </p:spTree>
    <p:extLst>
      <p:ext uri="{BB962C8B-B14F-4D97-AF65-F5344CB8AC3E}">
        <p14:creationId xmlns:p14="http://schemas.microsoft.com/office/powerpoint/2010/main" val="420897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latin typeface="+mn-lt"/>
                <a:ea typeface="+mn-ea"/>
                <a:cs typeface="+mn-cs"/>
              </a:rPr>
              <a:t>Now introducing Sit-up, </a:t>
            </a:r>
            <a:r>
              <a:rPr lang="en-US" sz="1200" b="1" u="none" strike="noStrike" kern="1200" dirty="0">
                <a:solidFill>
                  <a:schemeClr val="tx1"/>
                </a:solidFill>
                <a:effectLst/>
                <a:latin typeface="+mn-lt"/>
                <a:ea typeface="+mn-ea"/>
                <a:cs typeface="+mn-cs"/>
              </a:rPr>
              <a:t>the personalized AI posture practitioner for everyone</a:t>
            </a:r>
            <a:r>
              <a:rPr lang="en-US" sz="1200" u="none" strike="noStrike" kern="1200" dirty="0">
                <a:solidFill>
                  <a:schemeClr val="tx1"/>
                </a:solidFill>
                <a:effectLst/>
                <a:latin typeface="+mn-lt"/>
                <a:ea typeface="+mn-ea"/>
                <a:cs typeface="+mn-cs"/>
              </a:rPr>
              <a:t>.</a:t>
            </a:r>
          </a:p>
          <a:p>
            <a:endParaRPr lang="en-US" sz="1200" u="none" strike="noStrike"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rPr>
              <a:t>Different from traditional approaches, Sit-up is a proactive solution that helps users to form healthy sitting posture without using any external, physical constraint.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pocket-size, chargeable device is a product generated by mixing many cutting-edge technologies, such as deep learning, federated learning, computer vision, and model compression. Let me show you how it works:</a:t>
            </a:r>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6</a:t>
            </a:fld>
            <a:endParaRPr lang="en-US"/>
          </a:p>
        </p:txBody>
      </p:sp>
    </p:spTree>
    <p:extLst>
      <p:ext uri="{BB962C8B-B14F-4D97-AF65-F5344CB8AC3E}">
        <p14:creationId xmlns:p14="http://schemas.microsoft.com/office/powerpoint/2010/main" val="3377484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Press the start button, let it sit beside you.</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And that’s it! No needs to put it as a restricted angle, and no need for any </a:t>
            </a:r>
            <a:r>
              <a:rPr lang="en-US" altLang="zh-CN" sz="1200" u="none" strike="noStrike" kern="1200" dirty="0">
                <a:solidFill>
                  <a:schemeClr val="tx1"/>
                </a:solidFill>
                <a:effectLst/>
                <a:latin typeface="+mn-lt"/>
                <a:ea typeface="+mn-ea"/>
                <a:cs typeface="+mn-cs"/>
              </a:rPr>
              <a:t>other</a:t>
            </a:r>
            <a:r>
              <a:rPr lang="en-US" sz="1200" u="none" strike="noStrike" kern="1200" dirty="0">
                <a:solidFill>
                  <a:schemeClr val="tx1"/>
                </a:solidFill>
                <a:effectLst/>
                <a:latin typeface="+mn-lt"/>
                <a:ea typeface="+mn-ea"/>
                <a:cs typeface="+mn-cs"/>
              </a:rPr>
              <a:t> manual adjustment or calibration.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Give rest of the tasks to your personalized practitioner.</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With computer vision, the camera will capture users’ body features, </a:t>
            </a:r>
            <a:r>
              <a:rPr lang="en-US" altLang="zh-CN" sz="1200" u="none" strike="noStrike" kern="1200" dirty="0">
                <a:solidFill>
                  <a:schemeClr val="tx1"/>
                </a:solidFill>
                <a:effectLst/>
                <a:latin typeface="+mn-lt"/>
                <a:ea typeface="+mn-ea"/>
                <a:cs typeface="+mn-cs"/>
              </a:rPr>
              <a:t>t</a:t>
            </a:r>
            <a:r>
              <a:rPr lang="en-US" sz="1200" u="none" strike="noStrike" kern="1200" dirty="0">
                <a:solidFill>
                  <a:schemeClr val="tx1"/>
                </a:solidFill>
                <a:effectLst/>
                <a:latin typeface="+mn-lt"/>
                <a:ea typeface="+mn-ea"/>
                <a:cs typeface="+mn-cs"/>
              </a:rPr>
              <a:t>hen passed to a deep learning AI model to locate your joints and determine your body posture.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backend will analyze the output posture, and provide sitting instruction based on the healthy posture standard given by medical research papers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65018F3-E05D-7646-BBA9-F1010B0F1568}" type="slidenum">
              <a:rPr lang="en-US" smtClean="0"/>
              <a:t>7</a:t>
            </a:fld>
            <a:endParaRPr lang="en-US"/>
          </a:p>
        </p:txBody>
      </p:sp>
    </p:spTree>
    <p:extLst>
      <p:ext uri="{BB962C8B-B14F-4D97-AF65-F5344CB8AC3E}">
        <p14:creationId xmlns:p14="http://schemas.microsoft.com/office/powerpoint/2010/main" val="404557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device itself works perfectly without your phone or even internet.</a:t>
            </a:r>
            <a:endParaRPr lang="en-US" dirty="0"/>
          </a:p>
          <a:p>
            <a:endParaRPr lang="en-US" dirty="0"/>
          </a:p>
          <a:p>
            <a:endParaRPr lang="en-US" dirty="0"/>
          </a:p>
          <a:p>
            <a:r>
              <a:rPr lang="en-US" dirty="0"/>
              <a:t>But we still offer a free mobile platform to track your improvement throughout the process of use</a:t>
            </a:r>
          </a:p>
          <a:p>
            <a:endParaRPr lang="en-US" dirty="0"/>
          </a:p>
          <a:p>
            <a:r>
              <a:rPr lang="en-US" dirty="0"/>
              <a:t>As we will see later on in another demo, the screen here will display the instant feedback, and tells you what to do to correct your posture.</a:t>
            </a:r>
          </a:p>
          <a:p>
            <a:endParaRPr lang="en-US" dirty="0"/>
          </a:p>
          <a:p>
            <a:r>
              <a:rPr lang="en-US" dirty="0"/>
              <a:t>All those information will be logged, and auto-generated a posture tracking report.</a:t>
            </a:r>
          </a:p>
        </p:txBody>
      </p:sp>
      <p:sp>
        <p:nvSpPr>
          <p:cNvPr id="4" name="Slide Number Placeholder 3"/>
          <p:cNvSpPr>
            <a:spLocks noGrp="1"/>
          </p:cNvSpPr>
          <p:nvPr>
            <p:ph type="sldNum" sz="quarter" idx="5"/>
          </p:nvPr>
        </p:nvSpPr>
        <p:spPr/>
        <p:txBody>
          <a:bodyPr/>
          <a:lstStyle/>
          <a:p>
            <a:fld id="{A57EE269-6A4C-4338-88C0-AC6E3EA2669F}" type="slidenum">
              <a:rPr lang="en-US" smtClean="0"/>
              <a:t>8</a:t>
            </a:fld>
            <a:endParaRPr lang="en-US"/>
          </a:p>
        </p:txBody>
      </p:sp>
    </p:spTree>
    <p:extLst>
      <p:ext uri="{BB962C8B-B14F-4D97-AF65-F5344CB8AC3E}">
        <p14:creationId xmlns:p14="http://schemas.microsoft.com/office/powerpoint/2010/main" val="2488693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backend process, after camera capture the image, it will be sent to the deep learning model, which will detect and pass your body feature to the Matching Algorithm:</a:t>
            </a:r>
          </a:p>
          <a:p>
            <a:endParaRPr lang="en-US" dirty="0"/>
          </a:p>
          <a:p>
            <a:r>
              <a:rPr lang="en-US" dirty="0"/>
              <a:t>Another input is a referencing body posture provided by several medical research report. After adding some tolerance to encounter some fluctuation. Then the matching algorithm will output the result and comment to help user to correct their posture. </a:t>
            </a:r>
          </a:p>
          <a:p>
            <a:endParaRPr lang="en-US" dirty="0"/>
          </a:p>
          <a:p>
            <a:r>
              <a:rPr lang="en-US" dirty="0"/>
              <a:t>Moreover, this feedback loop will put the output back to the model to train and improve the accuracy.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Wait a second, If you have heard about the surveillance crisis, listening to what I just said should raise a red flag to you. Having a camera facing me all the time? What about my privacy?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57EE269-6A4C-4338-88C0-AC6E3EA2669F}" type="slidenum">
              <a:rPr lang="en-US" smtClean="0"/>
              <a:t>9</a:t>
            </a:fld>
            <a:endParaRPr lang="en-US"/>
          </a:p>
        </p:txBody>
      </p:sp>
    </p:spTree>
    <p:extLst>
      <p:ext uri="{BB962C8B-B14F-4D97-AF65-F5344CB8AC3E}">
        <p14:creationId xmlns:p14="http://schemas.microsoft.com/office/powerpoint/2010/main" val="1361725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C99BA-9844-4B6E-B1E2-8D9E3EF1C2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D6B876-BF14-4462-955A-42CE223E68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1D5426-858D-470F-82BE-B86075E44A3B}"/>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5" name="Footer Placeholder 4">
            <a:extLst>
              <a:ext uri="{FF2B5EF4-FFF2-40B4-BE49-F238E27FC236}">
                <a16:creationId xmlns:a16="http://schemas.microsoft.com/office/drawing/2014/main" id="{52858E99-9BE5-497E-B20E-B5A62B995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71705-9171-47FD-8BDF-DD02F99A0DA0}"/>
              </a:ext>
            </a:extLst>
          </p:cNvPr>
          <p:cNvSpPr>
            <a:spLocks noGrp="1"/>
          </p:cNvSpPr>
          <p:nvPr>
            <p:ph type="sldNum" sz="quarter" idx="12"/>
          </p:nvPr>
        </p:nvSpPr>
        <p:spPr/>
        <p:txBody>
          <a:bodyPr/>
          <a:lstStyle/>
          <a:p>
            <a:fld id="{F9AEA7A5-AED3-4204-9D41-F2080E17412A}" type="slidenum">
              <a:rPr lang="en-US" smtClean="0"/>
              <a:t>‹#›</a:t>
            </a:fld>
            <a:endParaRPr lang="en-US"/>
          </a:p>
        </p:txBody>
      </p:sp>
    </p:spTree>
    <p:extLst>
      <p:ext uri="{BB962C8B-B14F-4D97-AF65-F5344CB8AC3E}">
        <p14:creationId xmlns:p14="http://schemas.microsoft.com/office/powerpoint/2010/main" val="424467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0BBE-3E99-4969-BC29-943A58C195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B999CF-87F7-46A6-9E68-413CC8489F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56E7C-87F4-4095-889E-F769DB52CD8D}"/>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5" name="Footer Placeholder 4">
            <a:extLst>
              <a:ext uri="{FF2B5EF4-FFF2-40B4-BE49-F238E27FC236}">
                <a16:creationId xmlns:a16="http://schemas.microsoft.com/office/drawing/2014/main" id="{5E0BEA5F-38D9-42FA-A3EC-E36B446C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98981-293E-4BA7-AD85-8855040D3E96}"/>
              </a:ext>
            </a:extLst>
          </p:cNvPr>
          <p:cNvSpPr>
            <a:spLocks noGrp="1"/>
          </p:cNvSpPr>
          <p:nvPr>
            <p:ph type="sldNum" sz="quarter" idx="12"/>
          </p:nvPr>
        </p:nvSpPr>
        <p:spPr/>
        <p:txBody>
          <a:bodyPr/>
          <a:lstStyle/>
          <a:p>
            <a:fld id="{F9AEA7A5-AED3-4204-9D41-F2080E17412A}" type="slidenum">
              <a:rPr lang="en-US" smtClean="0"/>
              <a:t>‹#›</a:t>
            </a:fld>
            <a:endParaRPr lang="en-US"/>
          </a:p>
        </p:txBody>
      </p:sp>
    </p:spTree>
    <p:extLst>
      <p:ext uri="{BB962C8B-B14F-4D97-AF65-F5344CB8AC3E}">
        <p14:creationId xmlns:p14="http://schemas.microsoft.com/office/powerpoint/2010/main" val="532240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64394-B107-4124-9BE1-307485F857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62BE0F-DED8-4C42-9226-9376EFAAA9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801AD-1609-43DE-AAE6-B8D31F79FD25}"/>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5" name="Footer Placeholder 4">
            <a:extLst>
              <a:ext uri="{FF2B5EF4-FFF2-40B4-BE49-F238E27FC236}">
                <a16:creationId xmlns:a16="http://schemas.microsoft.com/office/drawing/2014/main" id="{72DF5477-DAF1-4DB8-A987-6D7C7ACF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158EB-D040-4E1C-99E3-ACF41BEC6B9D}"/>
              </a:ext>
            </a:extLst>
          </p:cNvPr>
          <p:cNvSpPr>
            <a:spLocks noGrp="1"/>
          </p:cNvSpPr>
          <p:nvPr>
            <p:ph type="sldNum" sz="quarter" idx="12"/>
          </p:nvPr>
        </p:nvSpPr>
        <p:spPr/>
        <p:txBody>
          <a:bodyPr/>
          <a:lstStyle/>
          <a:p>
            <a:fld id="{F9AEA7A5-AED3-4204-9D41-F2080E17412A}" type="slidenum">
              <a:rPr lang="en-US" smtClean="0"/>
              <a:t>‹#›</a:t>
            </a:fld>
            <a:endParaRPr lang="en-US"/>
          </a:p>
        </p:txBody>
      </p:sp>
    </p:spTree>
    <p:extLst>
      <p:ext uri="{BB962C8B-B14F-4D97-AF65-F5344CB8AC3E}">
        <p14:creationId xmlns:p14="http://schemas.microsoft.com/office/powerpoint/2010/main" val="312208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D0986-0440-4826-86EB-419F14614A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AA1681-CE74-4866-8C00-C9C106F250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816890-C457-48CB-81F1-E13E213DE35B}"/>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5" name="Footer Placeholder 4">
            <a:extLst>
              <a:ext uri="{FF2B5EF4-FFF2-40B4-BE49-F238E27FC236}">
                <a16:creationId xmlns:a16="http://schemas.microsoft.com/office/drawing/2014/main" id="{3C0EDCE0-B419-43EB-A254-D839103DE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BCAF7-6B6D-405D-91E8-1B900C9CC28C}"/>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3499724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4DFB-B142-44B4-BC68-26AF0E486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568F6E-154A-46FF-94B7-CFA491C798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0AA2FB-DC71-49C8-AF64-ADD1700BD90E}"/>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5" name="Footer Placeholder 4">
            <a:extLst>
              <a:ext uri="{FF2B5EF4-FFF2-40B4-BE49-F238E27FC236}">
                <a16:creationId xmlns:a16="http://schemas.microsoft.com/office/drawing/2014/main" id="{66534087-CB47-49D4-B34E-A5B52E49A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8D0E2-E670-4890-B713-27BFE282EB15}"/>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3770384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FC17-380D-46C1-AA63-D226E73968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FE3555-F23E-4E45-809C-D0930AD981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4C82D2-07D3-4751-9EDD-0FC62B7055B6}"/>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5" name="Footer Placeholder 4">
            <a:extLst>
              <a:ext uri="{FF2B5EF4-FFF2-40B4-BE49-F238E27FC236}">
                <a16:creationId xmlns:a16="http://schemas.microsoft.com/office/drawing/2014/main" id="{FC2E9E50-9A42-462F-AED2-906C38388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DFCFD-1C32-4A64-A2F3-EE0D1CAF7E31}"/>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4217952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8C060-DAE7-41A0-A26D-978F3A167C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602A6D-82EA-49BE-86E7-938A0E07B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5E5F08-7F73-47B2-B264-A58C59B1C5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D17A2-607A-4661-BE18-1716A95807D4}"/>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6" name="Footer Placeholder 5">
            <a:extLst>
              <a:ext uri="{FF2B5EF4-FFF2-40B4-BE49-F238E27FC236}">
                <a16:creationId xmlns:a16="http://schemas.microsoft.com/office/drawing/2014/main" id="{0501B9E6-5C59-4DF0-9AF1-8779650B7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63D061-5743-4762-9E00-5AD9ED021EAC}"/>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1792406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F05D-DF92-44F9-9526-3A0A7E7B88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05A137-DC70-4EDD-8A68-FF90BF1AC0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7E55EB-8325-4BC6-A476-B86348E340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0258F8-7CD3-43CE-BF10-3A5878C51C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094A6A-39E5-402B-9CD4-CDC9469684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380720-6BC8-47EB-B13D-450AAF0BDC38}"/>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8" name="Footer Placeholder 7">
            <a:extLst>
              <a:ext uri="{FF2B5EF4-FFF2-40B4-BE49-F238E27FC236}">
                <a16:creationId xmlns:a16="http://schemas.microsoft.com/office/drawing/2014/main" id="{16BA0993-6C16-4408-B948-9E24994DE6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129D9C-0565-4C8C-A687-71420202E61C}"/>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3727730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0AEBE-6546-46CC-AF18-500EDA984C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1A0CA3-A757-479B-BFDC-DC4930BBECD1}"/>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4" name="Footer Placeholder 3">
            <a:extLst>
              <a:ext uri="{FF2B5EF4-FFF2-40B4-BE49-F238E27FC236}">
                <a16:creationId xmlns:a16="http://schemas.microsoft.com/office/drawing/2014/main" id="{561D3B36-F413-4E5B-A811-BF663713CA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02EF0D-DD9E-446F-BD5C-0B2A04C548E0}"/>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3827303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C4DF33-D829-4BAA-8DD8-42067189804A}"/>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3" name="Footer Placeholder 2">
            <a:extLst>
              <a:ext uri="{FF2B5EF4-FFF2-40B4-BE49-F238E27FC236}">
                <a16:creationId xmlns:a16="http://schemas.microsoft.com/office/drawing/2014/main" id="{2D86E52B-F76E-412A-A5CE-127883ED84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F76478-2D3F-466C-849A-CC7B86F584FA}"/>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3024665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6BCFC-7547-46A8-A718-35CA88960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5AA0EC-73FD-463A-822A-1793F56B1E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78F358-32B1-4C65-8F87-43F687475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B0622D-5AE5-4D8E-8EFF-73FFA1D7A4B8}"/>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6" name="Footer Placeholder 5">
            <a:extLst>
              <a:ext uri="{FF2B5EF4-FFF2-40B4-BE49-F238E27FC236}">
                <a16:creationId xmlns:a16="http://schemas.microsoft.com/office/drawing/2014/main" id="{16EA0DD1-F31F-4B00-8DD6-A35428EE64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86506-4FA7-45EA-B653-82BC1CDD15FF}"/>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2577400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F2AC-6210-4C47-BA7D-671920ECFA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C3BE95-804E-45A4-B3C2-43FEC66933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5EB75-6AC2-4B1A-9138-5DC1CD52D944}"/>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5" name="Footer Placeholder 4">
            <a:extLst>
              <a:ext uri="{FF2B5EF4-FFF2-40B4-BE49-F238E27FC236}">
                <a16:creationId xmlns:a16="http://schemas.microsoft.com/office/drawing/2014/main" id="{A7489A2E-B1C2-4B56-B73F-E36328A6B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FA4F0-8D62-44C5-BD7E-DBA43D9225F0}"/>
              </a:ext>
            </a:extLst>
          </p:cNvPr>
          <p:cNvSpPr>
            <a:spLocks noGrp="1"/>
          </p:cNvSpPr>
          <p:nvPr>
            <p:ph type="sldNum" sz="quarter" idx="12"/>
          </p:nvPr>
        </p:nvSpPr>
        <p:spPr/>
        <p:txBody>
          <a:bodyPr/>
          <a:lstStyle/>
          <a:p>
            <a:fld id="{F9AEA7A5-AED3-4204-9D41-F2080E17412A}" type="slidenum">
              <a:rPr lang="en-US" smtClean="0"/>
              <a:t>‹#›</a:t>
            </a:fld>
            <a:endParaRPr lang="en-US"/>
          </a:p>
        </p:txBody>
      </p:sp>
    </p:spTree>
    <p:extLst>
      <p:ext uri="{BB962C8B-B14F-4D97-AF65-F5344CB8AC3E}">
        <p14:creationId xmlns:p14="http://schemas.microsoft.com/office/powerpoint/2010/main" val="155386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3E67-23E8-49A6-B29F-060E37B223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7E2374-7FC1-42D7-B133-885C3647F2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BDE4A2-36EE-496A-BC95-B830628173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AC4093-004A-4BDC-B5AA-0D5A66CB3B09}"/>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6" name="Footer Placeholder 5">
            <a:extLst>
              <a:ext uri="{FF2B5EF4-FFF2-40B4-BE49-F238E27FC236}">
                <a16:creationId xmlns:a16="http://schemas.microsoft.com/office/drawing/2014/main" id="{CEEF62D6-3AD8-4823-9B74-3338AEFE6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7926A-C7D8-4799-8E1E-73B8B331FA1E}"/>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397621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ABC9-AD95-4491-B5F1-4BD3494435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2AD894-E6BD-4F57-89D3-AF98806788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4C63AF-8F7D-4AF6-86AC-0177B5FBF6ED}"/>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5" name="Footer Placeholder 4">
            <a:extLst>
              <a:ext uri="{FF2B5EF4-FFF2-40B4-BE49-F238E27FC236}">
                <a16:creationId xmlns:a16="http://schemas.microsoft.com/office/drawing/2014/main" id="{A1298367-BCDD-4AC0-B1B5-04956B796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4B2DE-9472-475D-9F98-67824491EFF5}"/>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617029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ED2C4E-28E4-4964-BCA5-A2546035C7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DBD0F5-1C52-4AA0-A563-FA86C59274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992F4-FD7E-4904-B1BE-8C7769530185}"/>
              </a:ext>
            </a:extLst>
          </p:cNvPr>
          <p:cNvSpPr>
            <a:spLocks noGrp="1"/>
          </p:cNvSpPr>
          <p:nvPr>
            <p:ph type="dt" sz="half" idx="10"/>
          </p:nvPr>
        </p:nvSpPr>
        <p:spPr/>
        <p:txBody>
          <a:bodyPr/>
          <a:lstStyle/>
          <a:p>
            <a:fld id="{6F008A0F-C372-4E1F-BCB1-5DF248DABE7E}" type="datetimeFigureOut">
              <a:rPr lang="en-US" smtClean="0"/>
              <a:t>8/9/2020</a:t>
            </a:fld>
            <a:endParaRPr lang="en-US"/>
          </a:p>
        </p:txBody>
      </p:sp>
      <p:sp>
        <p:nvSpPr>
          <p:cNvPr id="5" name="Footer Placeholder 4">
            <a:extLst>
              <a:ext uri="{FF2B5EF4-FFF2-40B4-BE49-F238E27FC236}">
                <a16:creationId xmlns:a16="http://schemas.microsoft.com/office/drawing/2014/main" id="{3E02A65C-1218-4BD1-A5D0-EEB17974F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15603-433F-4F0E-80AE-890EB8F7A063}"/>
              </a:ext>
            </a:extLst>
          </p:cNvPr>
          <p:cNvSpPr>
            <a:spLocks noGrp="1"/>
          </p:cNvSpPr>
          <p:nvPr>
            <p:ph type="sldNum" sz="quarter" idx="12"/>
          </p:nvPr>
        </p:nvSpPr>
        <p:spPr/>
        <p:txBody>
          <a:bodyPr/>
          <a:lstStyle/>
          <a:p>
            <a:fld id="{D019C489-2019-419E-80AB-6B7C36AB589D}" type="slidenum">
              <a:rPr lang="en-US" smtClean="0"/>
              <a:t>‹#›</a:t>
            </a:fld>
            <a:endParaRPr lang="en-US"/>
          </a:p>
        </p:txBody>
      </p:sp>
    </p:spTree>
    <p:extLst>
      <p:ext uri="{BB962C8B-B14F-4D97-AF65-F5344CB8AC3E}">
        <p14:creationId xmlns:p14="http://schemas.microsoft.com/office/powerpoint/2010/main" val="3474163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CFE0A-2BA9-45B0-935C-65A2A030FC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E42481-D86D-40DA-8318-784E977F29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294D0-A325-47BF-826D-B2E3BC8E4E3C}"/>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5" name="Footer Placeholder 4">
            <a:extLst>
              <a:ext uri="{FF2B5EF4-FFF2-40B4-BE49-F238E27FC236}">
                <a16:creationId xmlns:a16="http://schemas.microsoft.com/office/drawing/2014/main" id="{47C6514C-8A8F-49FC-99EA-793B8C858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B3260-048D-4356-820A-C922D1462549}"/>
              </a:ext>
            </a:extLst>
          </p:cNvPr>
          <p:cNvSpPr>
            <a:spLocks noGrp="1"/>
          </p:cNvSpPr>
          <p:nvPr>
            <p:ph type="sldNum" sz="quarter" idx="12"/>
          </p:nvPr>
        </p:nvSpPr>
        <p:spPr/>
        <p:txBody>
          <a:bodyPr/>
          <a:lstStyle/>
          <a:p>
            <a:fld id="{F9AEA7A5-AED3-4204-9D41-F2080E17412A}" type="slidenum">
              <a:rPr lang="en-US" smtClean="0"/>
              <a:t>‹#›</a:t>
            </a:fld>
            <a:endParaRPr lang="en-US"/>
          </a:p>
        </p:txBody>
      </p:sp>
      <p:grpSp>
        <p:nvGrpSpPr>
          <p:cNvPr id="7" name="Group 6">
            <a:extLst>
              <a:ext uri="{FF2B5EF4-FFF2-40B4-BE49-F238E27FC236}">
                <a16:creationId xmlns:a16="http://schemas.microsoft.com/office/drawing/2014/main" id="{776949C2-82DC-4674-A1AB-1D23A9E8380E}"/>
              </a:ext>
            </a:extLst>
          </p:cNvPr>
          <p:cNvGrpSpPr/>
          <p:nvPr userDrawn="1"/>
        </p:nvGrpSpPr>
        <p:grpSpPr>
          <a:xfrm>
            <a:off x="-1432372" y="693155"/>
            <a:ext cx="1298222" cy="3468178"/>
            <a:chOff x="7607455" y="2074604"/>
            <a:chExt cx="1298222" cy="3468178"/>
          </a:xfrm>
        </p:grpSpPr>
        <p:sp>
          <p:nvSpPr>
            <p:cNvPr id="8" name="Oval 7">
              <a:extLst>
                <a:ext uri="{FF2B5EF4-FFF2-40B4-BE49-F238E27FC236}">
                  <a16:creationId xmlns:a16="http://schemas.microsoft.com/office/drawing/2014/main" id="{E10DB465-91E0-4C68-8464-C98DACE2A817}"/>
                </a:ext>
              </a:extLst>
            </p:cNvPr>
            <p:cNvSpPr/>
            <p:nvPr/>
          </p:nvSpPr>
          <p:spPr>
            <a:xfrm>
              <a:off x="7607455" y="3158893"/>
              <a:ext cx="1298222" cy="1299600"/>
            </a:xfrm>
            <a:prstGeom prst="ellipse">
              <a:avLst/>
            </a:prstGeom>
            <a:solidFill>
              <a:srgbClr val="14C0A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A97"/>
                </a:solidFill>
              </a:endParaRPr>
            </a:p>
          </p:txBody>
        </p:sp>
        <p:sp>
          <p:nvSpPr>
            <p:cNvPr id="9" name="Oval 8">
              <a:extLst>
                <a:ext uri="{FF2B5EF4-FFF2-40B4-BE49-F238E27FC236}">
                  <a16:creationId xmlns:a16="http://schemas.microsoft.com/office/drawing/2014/main" id="{3FC766CF-6AB7-4BD7-8EFE-5E137FD3D063}"/>
                </a:ext>
              </a:extLst>
            </p:cNvPr>
            <p:cNvSpPr/>
            <p:nvPr userDrawn="1"/>
          </p:nvSpPr>
          <p:spPr>
            <a:xfrm>
              <a:off x="7607455" y="4243182"/>
              <a:ext cx="1298222" cy="1299600"/>
            </a:xfrm>
            <a:prstGeom prst="ellipse">
              <a:avLst/>
            </a:prstGeom>
            <a:solidFill>
              <a:srgbClr val="009A97">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sp>
          <p:nvSpPr>
            <p:cNvPr id="10" name="Oval 9">
              <a:extLst>
                <a:ext uri="{FF2B5EF4-FFF2-40B4-BE49-F238E27FC236}">
                  <a16:creationId xmlns:a16="http://schemas.microsoft.com/office/drawing/2014/main" id="{3ED67E56-58EF-4CA2-A74B-AD1BF92F1AE0}"/>
                </a:ext>
              </a:extLst>
            </p:cNvPr>
            <p:cNvSpPr/>
            <p:nvPr userDrawn="1"/>
          </p:nvSpPr>
          <p:spPr>
            <a:xfrm>
              <a:off x="7607455" y="2074604"/>
              <a:ext cx="1298222" cy="1299600"/>
            </a:xfrm>
            <a:prstGeom prst="ellipse">
              <a:avLst/>
            </a:prstGeom>
            <a:solidFill>
              <a:srgbClr val="1EE2D3">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grpSp>
    </p:spTree>
    <p:extLst>
      <p:ext uri="{BB962C8B-B14F-4D97-AF65-F5344CB8AC3E}">
        <p14:creationId xmlns:p14="http://schemas.microsoft.com/office/powerpoint/2010/main" val="33881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D135-EA17-4075-8E64-14301DA32F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4191A9-89AC-4C52-B2BB-6A1CE28601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D23112-0EF8-4584-992F-A2CE52F6FA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0AF1BD-FEF4-4C69-85ED-5595EC3F98D6}"/>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6" name="Footer Placeholder 5">
            <a:extLst>
              <a:ext uri="{FF2B5EF4-FFF2-40B4-BE49-F238E27FC236}">
                <a16:creationId xmlns:a16="http://schemas.microsoft.com/office/drawing/2014/main" id="{04102A40-D51A-47F0-821B-F26BE63D7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549291-1950-4F2D-B904-D3275805A1D9}"/>
              </a:ext>
            </a:extLst>
          </p:cNvPr>
          <p:cNvSpPr>
            <a:spLocks noGrp="1"/>
          </p:cNvSpPr>
          <p:nvPr>
            <p:ph type="sldNum" sz="quarter" idx="12"/>
          </p:nvPr>
        </p:nvSpPr>
        <p:spPr/>
        <p:txBody>
          <a:bodyPr/>
          <a:lstStyle/>
          <a:p>
            <a:fld id="{F9AEA7A5-AED3-4204-9D41-F2080E17412A}" type="slidenum">
              <a:rPr lang="en-US" smtClean="0"/>
              <a:t>‹#›</a:t>
            </a:fld>
            <a:endParaRPr lang="en-US"/>
          </a:p>
        </p:txBody>
      </p:sp>
    </p:spTree>
    <p:extLst>
      <p:ext uri="{BB962C8B-B14F-4D97-AF65-F5344CB8AC3E}">
        <p14:creationId xmlns:p14="http://schemas.microsoft.com/office/powerpoint/2010/main" val="167307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D23B-0FD4-4012-8981-AD190AA093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B4E63E-5680-44BB-AD7A-7E004CF68B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3017D4-E133-42CE-8F47-9E61209956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58B175-73FD-4A36-BACB-47C452F01D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4501DB-FF0E-45B7-AE66-812E2C43AE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1789EF-582A-4C08-9D6A-2C8CAB3778CF}"/>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8" name="Footer Placeholder 7">
            <a:extLst>
              <a:ext uri="{FF2B5EF4-FFF2-40B4-BE49-F238E27FC236}">
                <a16:creationId xmlns:a16="http://schemas.microsoft.com/office/drawing/2014/main" id="{86E796F4-CB16-4739-8762-3E426C035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B40A64-A8E0-42F0-85BA-6244D4BD390E}"/>
              </a:ext>
            </a:extLst>
          </p:cNvPr>
          <p:cNvSpPr>
            <a:spLocks noGrp="1"/>
          </p:cNvSpPr>
          <p:nvPr>
            <p:ph type="sldNum" sz="quarter" idx="12"/>
          </p:nvPr>
        </p:nvSpPr>
        <p:spPr/>
        <p:txBody>
          <a:bodyPr/>
          <a:lstStyle/>
          <a:p>
            <a:fld id="{F9AEA7A5-AED3-4204-9D41-F2080E17412A}" type="slidenum">
              <a:rPr lang="en-US" smtClean="0"/>
              <a:t>‹#›</a:t>
            </a:fld>
            <a:endParaRPr lang="en-US"/>
          </a:p>
        </p:txBody>
      </p:sp>
    </p:spTree>
    <p:extLst>
      <p:ext uri="{BB962C8B-B14F-4D97-AF65-F5344CB8AC3E}">
        <p14:creationId xmlns:p14="http://schemas.microsoft.com/office/powerpoint/2010/main" val="2022227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F42B-F3A6-4263-A5E0-AB84E15C08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382F68-A625-4AB4-ACD1-1E0E16B8688E}"/>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4" name="Footer Placeholder 3">
            <a:extLst>
              <a:ext uri="{FF2B5EF4-FFF2-40B4-BE49-F238E27FC236}">
                <a16:creationId xmlns:a16="http://schemas.microsoft.com/office/drawing/2014/main" id="{7644CE04-B34B-40F8-B05B-D489044A4E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65455-3051-401C-88A8-36BBCB5E07A7}"/>
              </a:ext>
            </a:extLst>
          </p:cNvPr>
          <p:cNvSpPr>
            <a:spLocks noGrp="1"/>
          </p:cNvSpPr>
          <p:nvPr>
            <p:ph type="sldNum" sz="quarter" idx="12"/>
          </p:nvPr>
        </p:nvSpPr>
        <p:spPr/>
        <p:txBody>
          <a:bodyPr/>
          <a:lstStyle/>
          <a:p>
            <a:fld id="{F9AEA7A5-AED3-4204-9D41-F2080E17412A}" type="slidenum">
              <a:rPr lang="en-US" smtClean="0"/>
              <a:t>‹#›</a:t>
            </a:fld>
            <a:endParaRPr lang="en-US"/>
          </a:p>
        </p:txBody>
      </p:sp>
    </p:spTree>
    <p:extLst>
      <p:ext uri="{BB962C8B-B14F-4D97-AF65-F5344CB8AC3E}">
        <p14:creationId xmlns:p14="http://schemas.microsoft.com/office/powerpoint/2010/main" val="93774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CAB0C1-996C-4F9A-B65D-34D06A9DB2D7}"/>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3" name="Footer Placeholder 2">
            <a:extLst>
              <a:ext uri="{FF2B5EF4-FFF2-40B4-BE49-F238E27FC236}">
                <a16:creationId xmlns:a16="http://schemas.microsoft.com/office/drawing/2014/main" id="{6147399A-972C-490A-A2BF-BEFEDC4BDB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8E6602-E5B8-4AAB-92B1-BCD8DBD7A5FF}"/>
              </a:ext>
            </a:extLst>
          </p:cNvPr>
          <p:cNvSpPr>
            <a:spLocks noGrp="1"/>
          </p:cNvSpPr>
          <p:nvPr>
            <p:ph type="sldNum" sz="quarter" idx="12"/>
          </p:nvPr>
        </p:nvSpPr>
        <p:spPr/>
        <p:txBody>
          <a:bodyPr/>
          <a:lstStyle/>
          <a:p>
            <a:fld id="{F9AEA7A5-AED3-4204-9D41-F2080E17412A}" type="slidenum">
              <a:rPr lang="en-US" smtClean="0"/>
              <a:t>‹#›</a:t>
            </a:fld>
            <a:endParaRPr lang="en-US"/>
          </a:p>
        </p:txBody>
      </p:sp>
      <p:grpSp>
        <p:nvGrpSpPr>
          <p:cNvPr id="5" name="Group 4">
            <a:extLst>
              <a:ext uri="{FF2B5EF4-FFF2-40B4-BE49-F238E27FC236}">
                <a16:creationId xmlns:a16="http://schemas.microsoft.com/office/drawing/2014/main" id="{50BB51EA-9FE2-497E-8B71-4A19757F206A}"/>
              </a:ext>
            </a:extLst>
          </p:cNvPr>
          <p:cNvGrpSpPr/>
          <p:nvPr userDrawn="1"/>
        </p:nvGrpSpPr>
        <p:grpSpPr>
          <a:xfrm>
            <a:off x="-1432372" y="693155"/>
            <a:ext cx="1298222" cy="3468178"/>
            <a:chOff x="7607455" y="2074604"/>
            <a:chExt cx="1298222" cy="3468178"/>
          </a:xfrm>
        </p:grpSpPr>
        <p:sp>
          <p:nvSpPr>
            <p:cNvPr id="13" name="Oval 12">
              <a:extLst>
                <a:ext uri="{FF2B5EF4-FFF2-40B4-BE49-F238E27FC236}">
                  <a16:creationId xmlns:a16="http://schemas.microsoft.com/office/drawing/2014/main" id="{A9F264F5-D030-45F8-92ED-D0DB2AD3D324}"/>
                </a:ext>
              </a:extLst>
            </p:cNvPr>
            <p:cNvSpPr/>
            <p:nvPr/>
          </p:nvSpPr>
          <p:spPr>
            <a:xfrm>
              <a:off x="7607455" y="3158893"/>
              <a:ext cx="1298222" cy="1299600"/>
            </a:xfrm>
            <a:prstGeom prst="ellipse">
              <a:avLst/>
            </a:prstGeom>
            <a:solidFill>
              <a:srgbClr val="14C0A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A97"/>
                </a:solidFill>
              </a:endParaRPr>
            </a:p>
          </p:txBody>
        </p:sp>
        <p:sp>
          <p:nvSpPr>
            <p:cNvPr id="11" name="Oval 10">
              <a:extLst>
                <a:ext uri="{FF2B5EF4-FFF2-40B4-BE49-F238E27FC236}">
                  <a16:creationId xmlns:a16="http://schemas.microsoft.com/office/drawing/2014/main" id="{F7048DD1-F041-446E-A847-71EF65575262}"/>
                </a:ext>
              </a:extLst>
            </p:cNvPr>
            <p:cNvSpPr/>
            <p:nvPr userDrawn="1"/>
          </p:nvSpPr>
          <p:spPr>
            <a:xfrm>
              <a:off x="7607455" y="4243182"/>
              <a:ext cx="1298222" cy="1299600"/>
            </a:xfrm>
            <a:prstGeom prst="ellipse">
              <a:avLst/>
            </a:prstGeom>
            <a:solidFill>
              <a:srgbClr val="009A97">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sp>
          <p:nvSpPr>
            <p:cNvPr id="9" name="Oval 8">
              <a:extLst>
                <a:ext uri="{FF2B5EF4-FFF2-40B4-BE49-F238E27FC236}">
                  <a16:creationId xmlns:a16="http://schemas.microsoft.com/office/drawing/2014/main" id="{5CA70928-D4BF-4A89-A0C2-3232FC1B796F}"/>
                </a:ext>
              </a:extLst>
            </p:cNvPr>
            <p:cNvSpPr/>
            <p:nvPr userDrawn="1"/>
          </p:nvSpPr>
          <p:spPr>
            <a:xfrm>
              <a:off x="7607455" y="2074604"/>
              <a:ext cx="1298222" cy="1299600"/>
            </a:xfrm>
            <a:prstGeom prst="ellipse">
              <a:avLst/>
            </a:prstGeom>
            <a:solidFill>
              <a:srgbClr val="1EE2D3">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grpSp>
    </p:spTree>
    <p:extLst>
      <p:ext uri="{BB962C8B-B14F-4D97-AF65-F5344CB8AC3E}">
        <p14:creationId xmlns:p14="http://schemas.microsoft.com/office/powerpoint/2010/main" val="117682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C20E-81AE-485A-9636-B0240EE452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774192-9F74-40E8-B881-C8E3C4CD5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137A3A-7ED5-4DC3-913B-823428B28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C61EB4-F5CD-4B8D-ACE2-4CC5CE3B4D48}"/>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6" name="Footer Placeholder 5">
            <a:extLst>
              <a:ext uri="{FF2B5EF4-FFF2-40B4-BE49-F238E27FC236}">
                <a16:creationId xmlns:a16="http://schemas.microsoft.com/office/drawing/2014/main" id="{D47D56D9-8618-4AA6-9AAF-5ECFAEA2B8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19D3F-413C-4004-8ADC-0CEF5303A9FD}"/>
              </a:ext>
            </a:extLst>
          </p:cNvPr>
          <p:cNvSpPr>
            <a:spLocks noGrp="1"/>
          </p:cNvSpPr>
          <p:nvPr>
            <p:ph type="sldNum" sz="quarter" idx="12"/>
          </p:nvPr>
        </p:nvSpPr>
        <p:spPr/>
        <p:txBody>
          <a:bodyPr/>
          <a:lstStyle/>
          <a:p>
            <a:fld id="{F9AEA7A5-AED3-4204-9D41-F2080E17412A}" type="slidenum">
              <a:rPr lang="en-US" smtClean="0"/>
              <a:t>‹#›</a:t>
            </a:fld>
            <a:endParaRPr lang="en-US"/>
          </a:p>
        </p:txBody>
      </p:sp>
    </p:spTree>
    <p:extLst>
      <p:ext uri="{BB962C8B-B14F-4D97-AF65-F5344CB8AC3E}">
        <p14:creationId xmlns:p14="http://schemas.microsoft.com/office/powerpoint/2010/main" val="2137672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F004-3912-485A-82C2-73DFC4C6F5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F78D85-30B0-46B7-99FF-860C5CB814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D0F844-241C-4EF2-A915-2966A034E5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CBD983-511B-4470-84D0-948BC769C4ED}"/>
              </a:ext>
            </a:extLst>
          </p:cNvPr>
          <p:cNvSpPr>
            <a:spLocks noGrp="1"/>
          </p:cNvSpPr>
          <p:nvPr>
            <p:ph type="dt" sz="half" idx="10"/>
          </p:nvPr>
        </p:nvSpPr>
        <p:spPr/>
        <p:txBody>
          <a:bodyPr/>
          <a:lstStyle/>
          <a:p>
            <a:fld id="{6BB3613E-6601-41F9-A54B-85E5ED0755E0}" type="datetimeFigureOut">
              <a:rPr lang="en-US" smtClean="0"/>
              <a:t>8/9/2020</a:t>
            </a:fld>
            <a:endParaRPr lang="en-US"/>
          </a:p>
        </p:txBody>
      </p:sp>
      <p:sp>
        <p:nvSpPr>
          <p:cNvPr id="6" name="Footer Placeholder 5">
            <a:extLst>
              <a:ext uri="{FF2B5EF4-FFF2-40B4-BE49-F238E27FC236}">
                <a16:creationId xmlns:a16="http://schemas.microsoft.com/office/drawing/2014/main" id="{E8F186F2-57AE-429E-8E7A-DD1957AF5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940A0-D741-48EA-81FC-2A4F69E5D871}"/>
              </a:ext>
            </a:extLst>
          </p:cNvPr>
          <p:cNvSpPr>
            <a:spLocks noGrp="1"/>
          </p:cNvSpPr>
          <p:nvPr>
            <p:ph type="sldNum" sz="quarter" idx="12"/>
          </p:nvPr>
        </p:nvSpPr>
        <p:spPr/>
        <p:txBody>
          <a:bodyPr/>
          <a:lstStyle/>
          <a:p>
            <a:fld id="{F9AEA7A5-AED3-4204-9D41-F2080E17412A}" type="slidenum">
              <a:rPr lang="en-US" smtClean="0"/>
              <a:t>‹#›</a:t>
            </a:fld>
            <a:endParaRPr lang="en-US"/>
          </a:p>
        </p:txBody>
      </p:sp>
    </p:spTree>
    <p:extLst>
      <p:ext uri="{BB962C8B-B14F-4D97-AF65-F5344CB8AC3E}">
        <p14:creationId xmlns:p14="http://schemas.microsoft.com/office/powerpoint/2010/main" val="117754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B38E94-884B-40F3-9C7A-0DBF11B6F0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AF9E8E-6568-4FC0-8579-492F9A5F3A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5EAC7-97EA-45F0-8F33-0EE9164FFD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3613E-6601-41F9-A54B-85E5ED0755E0}" type="datetimeFigureOut">
              <a:rPr lang="en-US" smtClean="0"/>
              <a:t>8/9/2020</a:t>
            </a:fld>
            <a:endParaRPr lang="en-US"/>
          </a:p>
        </p:txBody>
      </p:sp>
      <p:sp>
        <p:nvSpPr>
          <p:cNvPr id="5" name="Footer Placeholder 4">
            <a:extLst>
              <a:ext uri="{FF2B5EF4-FFF2-40B4-BE49-F238E27FC236}">
                <a16:creationId xmlns:a16="http://schemas.microsoft.com/office/drawing/2014/main" id="{9ADFD033-04B5-4119-90B1-8812D4AAD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BA78B5-3DD6-4839-B248-40E1BF09E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EA7A5-AED3-4204-9D41-F2080E17412A}" type="slidenum">
              <a:rPr lang="en-US" smtClean="0"/>
              <a:t>‹#›</a:t>
            </a:fld>
            <a:endParaRPr lang="en-US"/>
          </a:p>
        </p:txBody>
      </p:sp>
    </p:spTree>
    <p:extLst>
      <p:ext uri="{BB962C8B-B14F-4D97-AF65-F5344CB8AC3E}">
        <p14:creationId xmlns:p14="http://schemas.microsoft.com/office/powerpoint/2010/main" val="1289977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E2511-0886-4DE0-AD42-CC6143CA95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900EAD-96D0-49C5-B15A-72E655FE6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99872-EBC6-4C61-9597-6E05A7893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008A0F-C372-4E1F-BCB1-5DF248DABE7E}" type="datetimeFigureOut">
              <a:rPr lang="en-US" smtClean="0"/>
              <a:t>8/9/2020</a:t>
            </a:fld>
            <a:endParaRPr lang="en-US"/>
          </a:p>
        </p:txBody>
      </p:sp>
      <p:sp>
        <p:nvSpPr>
          <p:cNvPr id="5" name="Footer Placeholder 4">
            <a:extLst>
              <a:ext uri="{FF2B5EF4-FFF2-40B4-BE49-F238E27FC236}">
                <a16:creationId xmlns:a16="http://schemas.microsoft.com/office/drawing/2014/main" id="{8162C22D-10CD-46F7-B8F1-47F13621C2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52486A-88CC-44E7-B009-BF997317AA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19C489-2019-419E-80AB-6B7C36AB589D}" type="slidenum">
              <a:rPr lang="en-US" smtClean="0"/>
              <a:t>‹#›</a:t>
            </a:fld>
            <a:endParaRPr lang="en-US"/>
          </a:p>
        </p:txBody>
      </p:sp>
    </p:spTree>
    <p:extLst>
      <p:ext uri="{BB962C8B-B14F-4D97-AF65-F5344CB8AC3E}">
        <p14:creationId xmlns:p14="http://schemas.microsoft.com/office/powerpoint/2010/main" val="1576787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svg"/><Relationship Id="rId11" Type="http://schemas.microsoft.com/office/2007/relationships/hdphoto" Target="../media/hdphoto4.wdp"/><Relationship Id="rId5" Type="http://schemas.openxmlformats.org/officeDocument/2006/relationships/image" Target="../media/image14.png"/><Relationship Id="rId10" Type="http://schemas.openxmlformats.org/officeDocument/2006/relationships/image" Target="../media/image30.tiff"/><Relationship Id="rId4" Type="http://schemas.openxmlformats.org/officeDocument/2006/relationships/image" Target="../media/image13.svg"/><Relationship Id="rId9"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2.tiff"/><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image" Target="../media/image23.tiff"/><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2.deloitte.com/us/en/insights/industry/technology/technology-media-and-telecom-predictions/2020/ai-chips.html" TargetMode="External"/><Relationship Id="rId13" Type="http://schemas.openxmlformats.org/officeDocument/2006/relationships/hyperlink" Target="https://arxiv.org/abs/1812.08008" TargetMode="External"/><Relationship Id="rId3" Type="http://schemas.openxmlformats.org/officeDocument/2006/relationships/hyperlink" Target="https://www.health24.com/Medical/Backache/Good-posture/Slouching-a-real-back-breaker-20120721" TargetMode="External"/><Relationship Id="rId7" Type="http://schemas.openxmlformats.org/officeDocument/2006/relationships/hyperlink" Target="https://www.therooststand.com/blogs/the-roost-blog/12381213-the-cost-of-poor-posture" TargetMode="External"/><Relationship Id="rId12" Type="http://schemas.openxmlformats.org/officeDocument/2006/relationships/hyperlink" Target="https://cmu-perceptual-computing-lab.github.io/foot_keypoint_datase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acatoday.org/Patients/What-is-Chiropractic/Back-Pain-Facts-and-Statistics" TargetMode="External"/><Relationship Id="rId11" Type="http://schemas.openxmlformats.org/officeDocument/2006/relationships/hyperlink" Target="https://towardsdatascience.com/federated-learning-and-privacy-preserving-ai-fcddbeb426c5" TargetMode="External"/><Relationship Id="rId5" Type="http://schemas.openxmlformats.org/officeDocument/2006/relationships/hyperlink" Target="https://www.thegoodbody.com/back-pain-statistics/" TargetMode="External"/><Relationship Id="rId10" Type="http://schemas.openxmlformats.org/officeDocument/2006/relationships/hyperlink" Target="https://ai.googleblog.com/2017/04/federated-learning-collaborative.html" TargetMode="External"/><Relationship Id="rId4" Type="http://schemas.openxmlformats.org/officeDocument/2006/relationships/hyperlink" Target="https://www.mensjournal.com/health-fitness/4-reasons-stop-slouching/" TargetMode="External"/><Relationship Id="rId9" Type="http://schemas.openxmlformats.org/officeDocument/2006/relationships/hyperlink" Target="https://www.techinsights.com/blog/apple-iphone-5s-teardown" TargetMode="External"/><Relationship Id="rId14" Type="http://schemas.openxmlformats.org/officeDocument/2006/relationships/hyperlink" Target="https://github.com/CMU-Perceptual-Computing-Lab/openpo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2.tiff"/><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tiff"/><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svg"/><Relationship Id="rId11" Type="http://schemas.microsoft.com/office/2007/relationships/hdphoto" Target="../media/hdphoto4.wdp"/><Relationship Id="rId5" Type="http://schemas.openxmlformats.org/officeDocument/2006/relationships/image" Target="../media/image14.png"/><Relationship Id="rId10" Type="http://schemas.openxmlformats.org/officeDocument/2006/relationships/image" Target="../media/image30.tiff"/><Relationship Id="rId4" Type="http://schemas.openxmlformats.org/officeDocument/2006/relationships/image" Target="../media/image13.sv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table using a computer&#10;&#10;Description automatically generated">
            <a:extLst>
              <a:ext uri="{FF2B5EF4-FFF2-40B4-BE49-F238E27FC236}">
                <a16:creationId xmlns:a16="http://schemas.microsoft.com/office/drawing/2014/main" id="{82C725E6-66C9-4DDD-B13E-93BDBDAD8EC9}"/>
              </a:ext>
            </a:extLst>
          </p:cNvPr>
          <p:cNvPicPr>
            <a:picLocks noChangeAspect="1"/>
          </p:cNvPicPr>
          <p:nvPr/>
        </p:nvPicPr>
        <p:blipFill rotWithShape="1">
          <a:blip r:embed="rId3"/>
          <a:srcRect l="5567" r="28143" b="15730"/>
          <a:stretch/>
        </p:blipFill>
        <p:spPr>
          <a:xfrm>
            <a:off x="0" y="1"/>
            <a:ext cx="6851737" cy="5931428"/>
          </a:xfrm>
          <a:prstGeom prst="rect">
            <a:avLst/>
          </a:prstGeom>
        </p:spPr>
      </p:pic>
      <p:sp>
        <p:nvSpPr>
          <p:cNvPr id="5" name="Rectangle 4">
            <a:extLst>
              <a:ext uri="{FF2B5EF4-FFF2-40B4-BE49-F238E27FC236}">
                <a16:creationId xmlns:a16="http://schemas.microsoft.com/office/drawing/2014/main" id="{5FAFB092-EAEC-4D4E-AEC7-C55DCE91C0E6}"/>
              </a:ext>
            </a:extLst>
          </p:cNvPr>
          <p:cNvSpPr/>
          <p:nvPr/>
        </p:nvSpPr>
        <p:spPr>
          <a:xfrm rot="10800000">
            <a:off x="3076832" y="0"/>
            <a:ext cx="9115168" cy="6759146"/>
          </a:xfrm>
          <a:prstGeom prst="rect">
            <a:avLst/>
          </a:prstGeom>
          <a:gradFill flip="none" rotWithShape="1">
            <a:gsLst>
              <a:gs pos="0">
                <a:schemeClr val="bg1"/>
              </a:gs>
              <a:gs pos="56000">
                <a:schemeClr val="bg1"/>
              </a:gs>
              <a:gs pos="100000">
                <a:srgbClr val="F6F6FA">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92E37D48-31B3-4A91-8641-27FAB7501297}"/>
              </a:ext>
            </a:extLst>
          </p:cNvPr>
          <p:cNvSpPr txBox="1">
            <a:spLocks noChangeAspect="1"/>
          </p:cNvSpPr>
          <p:nvPr/>
        </p:nvSpPr>
        <p:spPr>
          <a:xfrm>
            <a:off x="7861872" y="3031643"/>
            <a:ext cx="2628000" cy="1467264"/>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5200" dirty="0">
                <a:latin typeface="Consolas" panose="020B0609020204030204" pitchFamily="49" charset="0"/>
                <a:cs typeface="Consolas" panose="020B0609020204030204" pitchFamily="49" charset="0"/>
              </a:rPr>
              <a:t>Sit-Up!</a:t>
            </a:r>
            <a:endParaRPr lang="en-US" sz="5200" dirty="0">
              <a:latin typeface="Consolas" panose="020B0609020204030204" pitchFamily="49" charset="0"/>
              <a:cs typeface="Consolas" panose="020B0609020204030204" pitchFamily="49" charset="0"/>
            </a:endParaRPr>
          </a:p>
        </p:txBody>
      </p:sp>
      <p:sp>
        <p:nvSpPr>
          <p:cNvPr id="56" name="Title 1">
            <a:extLst>
              <a:ext uri="{FF2B5EF4-FFF2-40B4-BE49-F238E27FC236}">
                <a16:creationId xmlns:a16="http://schemas.microsoft.com/office/drawing/2014/main" id="{4102BD03-35FB-4C2C-90CA-7D57A1702E3E}"/>
              </a:ext>
            </a:extLst>
          </p:cNvPr>
          <p:cNvSpPr txBox="1">
            <a:spLocks noChangeAspect="1"/>
          </p:cNvSpPr>
          <p:nvPr/>
        </p:nvSpPr>
        <p:spPr>
          <a:xfrm>
            <a:off x="4928402" y="4918838"/>
            <a:ext cx="7956000" cy="468866"/>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latin typeface="Avenir Next" panose="020B0503020202020204" pitchFamily="34" charset="0"/>
                <a:cs typeface="Biome" panose="020B0503030204020804" pitchFamily="34" charset="0"/>
              </a:rPr>
              <a:t>T</a:t>
            </a:r>
            <a:r>
              <a:rPr lang="en-CA" sz="2400" dirty="0">
                <a:latin typeface="Avenir Next" panose="020B0503020202020204" pitchFamily="34" charset="0"/>
                <a:cs typeface="Biome" panose="020B0503030204020804" pitchFamily="34" charset="0"/>
              </a:rPr>
              <a:t>he personalized </a:t>
            </a:r>
            <a:r>
              <a:rPr lang="en-CA" sz="2400" b="1" dirty="0">
                <a:latin typeface="Avenir Next" panose="020B0503020202020204" pitchFamily="34" charset="0"/>
                <a:cs typeface="Biome" panose="020B0503030204020804" pitchFamily="34" charset="0"/>
              </a:rPr>
              <a:t>AI</a:t>
            </a:r>
            <a:r>
              <a:rPr lang="en-CA" sz="2400" dirty="0">
                <a:latin typeface="Avenir Next" panose="020B0503020202020204" pitchFamily="34" charset="0"/>
                <a:cs typeface="Biome" panose="020B0503030204020804" pitchFamily="34" charset="0"/>
              </a:rPr>
              <a:t> posture practitioner</a:t>
            </a:r>
            <a:endParaRPr lang="en-US" sz="2400" dirty="0">
              <a:latin typeface="Avenir Next" panose="020B0503020202020204" pitchFamily="34" charset="0"/>
              <a:cs typeface="Biome" panose="020B0503030204020804" pitchFamily="34" charset="0"/>
            </a:endParaRPr>
          </a:p>
        </p:txBody>
      </p:sp>
      <p:cxnSp>
        <p:nvCxnSpPr>
          <p:cNvPr id="57" name="Straight Connector 56">
            <a:extLst>
              <a:ext uri="{FF2B5EF4-FFF2-40B4-BE49-F238E27FC236}">
                <a16:creationId xmlns:a16="http://schemas.microsoft.com/office/drawing/2014/main" id="{D416028F-0B90-4D6D-90EA-BBF99CCD87B7}"/>
              </a:ext>
            </a:extLst>
          </p:cNvPr>
          <p:cNvCxnSpPr>
            <a:cxnSpLocks/>
          </p:cNvCxnSpPr>
          <p:nvPr/>
        </p:nvCxnSpPr>
        <p:spPr>
          <a:xfrm flipH="1">
            <a:off x="8648983" y="4492989"/>
            <a:ext cx="910652" cy="0"/>
          </a:xfrm>
          <a:prstGeom prst="line">
            <a:avLst/>
          </a:prstGeom>
          <a:ln w="57150">
            <a:solidFill>
              <a:srgbClr val="27A7A5"/>
            </a:solidFill>
          </a:ln>
        </p:spPr>
        <p:style>
          <a:lnRef idx="1">
            <a:schemeClr val="accent1"/>
          </a:lnRef>
          <a:fillRef idx="0">
            <a:schemeClr val="accent1"/>
          </a:fillRef>
          <a:effectRef idx="0">
            <a:schemeClr val="accent1"/>
          </a:effectRef>
          <a:fontRef idx="minor">
            <a:schemeClr val="tx1"/>
          </a:fontRef>
        </p:style>
      </p:cxnSp>
      <p:pic>
        <p:nvPicPr>
          <p:cNvPr id="112" name="Picture 111" descr="A picture containing object, table&#10;&#10;Description automatically generated">
            <a:extLst>
              <a:ext uri="{FF2B5EF4-FFF2-40B4-BE49-F238E27FC236}">
                <a16:creationId xmlns:a16="http://schemas.microsoft.com/office/drawing/2014/main" id="{ABB5758D-C279-7746-BF52-FC0F421E4414}"/>
              </a:ext>
            </a:extLst>
          </p:cNvPr>
          <p:cNvPicPr>
            <a:picLocks noChangeAspect="1"/>
          </p:cNvPicPr>
          <p:nvPr/>
        </p:nvPicPr>
        <p:blipFill>
          <a:blip r:embed="rId4">
            <a:clrChange>
              <a:clrFrom>
                <a:srgbClr val="FFFFFF"/>
              </a:clrFrom>
              <a:clrTo>
                <a:srgbClr val="FFFFFF">
                  <a:alpha val="0"/>
                </a:srgbClr>
              </a:clrTo>
            </a:clrChange>
            <a:alphaModFix/>
          </a:blip>
          <a:stretch>
            <a:fillRect/>
          </a:stretch>
        </p:blipFill>
        <p:spPr>
          <a:xfrm>
            <a:off x="7381100" y="1072696"/>
            <a:ext cx="3591698" cy="2020330"/>
          </a:xfrm>
          <a:prstGeom prst="rect">
            <a:avLst/>
          </a:prstGeom>
          <a:noFill/>
        </p:spPr>
      </p:pic>
      <p:cxnSp>
        <p:nvCxnSpPr>
          <p:cNvPr id="113" name="Straight Arrow Connector 112">
            <a:extLst>
              <a:ext uri="{FF2B5EF4-FFF2-40B4-BE49-F238E27FC236}">
                <a16:creationId xmlns:a16="http://schemas.microsoft.com/office/drawing/2014/main" id="{674F348D-BD39-D847-BE16-F8DBCA7A692A}"/>
              </a:ext>
            </a:extLst>
          </p:cNvPr>
          <p:cNvCxnSpPr>
            <a:cxnSpLocks/>
          </p:cNvCxnSpPr>
          <p:nvPr/>
        </p:nvCxnSpPr>
        <p:spPr>
          <a:xfrm flipH="1">
            <a:off x="6794500" y="5466474"/>
            <a:ext cx="5397504" cy="0"/>
          </a:xfrm>
          <a:prstGeom prst="straightConnector1">
            <a:avLst/>
          </a:prstGeom>
          <a:ln w="25400">
            <a:gradFill>
              <a:gsLst>
                <a:gs pos="7000">
                  <a:schemeClr val="bg1">
                    <a:lumMod val="85000"/>
                  </a:schemeClr>
                </a:gs>
                <a:gs pos="3000">
                  <a:schemeClr val="bg1"/>
                </a:gs>
                <a:gs pos="13000">
                  <a:srgbClr val="27A7A5"/>
                </a:gs>
                <a:gs pos="41000">
                  <a:srgbClr val="14C0A1"/>
                </a:gs>
                <a:gs pos="69000">
                  <a:schemeClr val="accent5">
                    <a:lumMod val="60000"/>
                    <a:lumOff val="40000"/>
                    <a:alpha val="93000"/>
                  </a:schemeClr>
                </a:gs>
                <a:gs pos="97000">
                  <a:srgbClr val="2FF1D0"/>
                </a:gs>
              </a:gsLst>
              <a:lin ang="9000000" scaled="0"/>
            </a:gra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0068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picture containing object, table&#10;&#10;Description automatically generated">
            <a:extLst>
              <a:ext uri="{FF2B5EF4-FFF2-40B4-BE49-F238E27FC236}">
                <a16:creationId xmlns:a16="http://schemas.microsoft.com/office/drawing/2014/main" id="{2CA4A563-A7CA-194C-A4AC-9ECFEF2A7319}"/>
              </a:ext>
            </a:extLst>
          </p:cNvPr>
          <p:cNvPicPr>
            <a:picLocks noChangeAspect="1"/>
          </p:cNvPicPr>
          <p:nvPr/>
        </p:nvPicPr>
        <p:blipFill>
          <a:blip r:embed="rId3">
            <a:clrChange>
              <a:clrFrom>
                <a:srgbClr val="FFFFFF"/>
              </a:clrFrom>
              <a:clrTo>
                <a:srgbClr val="FFFFFF">
                  <a:alpha val="0"/>
                </a:srgbClr>
              </a:clrTo>
            </a:clrChange>
            <a:alphaModFix/>
          </a:blip>
          <a:stretch>
            <a:fillRect/>
          </a:stretch>
        </p:blipFill>
        <p:spPr>
          <a:xfrm>
            <a:off x="10165867" y="5832600"/>
            <a:ext cx="2026133" cy="1139700"/>
          </a:xfrm>
          <a:prstGeom prst="rect">
            <a:avLst/>
          </a:prstGeom>
          <a:noFill/>
        </p:spPr>
      </p:pic>
      <p:grpSp>
        <p:nvGrpSpPr>
          <p:cNvPr id="69" name="Group 68">
            <a:extLst>
              <a:ext uri="{FF2B5EF4-FFF2-40B4-BE49-F238E27FC236}">
                <a16:creationId xmlns:a16="http://schemas.microsoft.com/office/drawing/2014/main" id="{790E08F7-CB30-2F40-B44D-86ECC48AAB3D}"/>
              </a:ext>
            </a:extLst>
          </p:cNvPr>
          <p:cNvGrpSpPr/>
          <p:nvPr/>
        </p:nvGrpSpPr>
        <p:grpSpPr>
          <a:xfrm>
            <a:off x="591291" y="592384"/>
            <a:ext cx="9874163" cy="957832"/>
            <a:chOff x="692989" y="792199"/>
            <a:chExt cx="7343629" cy="641518"/>
          </a:xfrm>
        </p:grpSpPr>
        <p:sp>
          <p:nvSpPr>
            <p:cNvPr id="70" name="Rectangle 69">
              <a:extLst>
                <a:ext uri="{FF2B5EF4-FFF2-40B4-BE49-F238E27FC236}">
                  <a16:creationId xmlns:a16="http://schemas.microsoft.com/office/drawing/2014/main" id="{79FC8A78-FA24-144C-9BB2-BC8681BAAA06}"/>
                </a:ext>
              </a:extLst>
            </p:cNvPr>
            <p:cNvSpPr/>
            <p:nvPr/>
          </p:nvSpPr>
          <p:spPr>
            <a:xfrm>
              <a:off x="870433" y="812001"/>
              <a:ext cx="7166185" cy="350432"/>
            </a:xfrm>
            <a:prstGeom prst="rect">
              <a:avLst/>
            </a:prstGeom>
          </p:spPr>
          <p:txBody>
            <a:bodyPr wrap="square">
              <a:spAutoFit/>
            </a:bodyPr>
            <a:lstStyle/>
            <a:p>
              <a:r>
                <a:rPr lang="en-US" altLang="zh-CN" sz="2800" dirty="0">
                  <a:latin typeface="Avenir Next" panose="020B0503020202020204" pitchFamily="34" charset="0"/>
                  <a:cs typeface="Biome" panose="020B0503030204020804" pitchFamily="34" charset="0"/>
                </a:rPr>
                <a:t>COUNTERING</a:t>
              </a:r>
              <a:r>
                <a:rPr lang="zh-CN" altLang="en-US" sz="2800" dirty="0">
                  <a:latin typeface="Avenir Next" panose="020B0503020202020204" pitchFamily="34" charset="0"/>
                  <a:cs typeface="Biome" panose="020B0503030204020804" pitchFamily="34" charset="0"/>
                </a:rPr>
                <a:t> </a:t>
              </a:r>
              <a:r>
                <a:rPr lang="en-US" altLang="zh-CN" sz="2800" dirty="0">
                  <a:latin typeface="Avenir Next" panose="020B0503020202020204" pitchFamily="34" charset="0"/>
                  <a:cs typeface="Biome" panose="020B0503030204020804" pitchFamily="34" charset="0"/>
                </a:rPr>
                <a:t>SURVEILLANCE</a:t>
              </a:r>
              <a:r>
                <a:rPr lang="zh-CN" altLang="en-US" sz="2800" dirty="0">
                  <a:latin typeface="Avenir Next" panose="020B0503020202020204" pitchFamily="34" charset="0"/>
                  <a:cs typeface="Biome" panose="020B0503030204020804" pitchFamily="34" charset="0"/>
                </a:rPr>
                <a:t> </a:t>
              </a:r>
              <a:r>
                <a:rPr lang="en-US" altLang="zh-CN" sz="2800" dirty="0">
                  <a:latin typeface="Avenir Next" panose="020B0503020202020204" pitchFamily="34" charset="0"/>
                  <a:cs typeface="Biome" panose="020B0503030204020804" pitchFamily="34" charset="0"/>
                </a:rPr>
                <a:t>CRISIS</a:t>
              </a:r>
              <a:endParaRPr lang="en-CA" sz="2800" dirty="0">
                <a:latin typeface="Avenir Next" panose="020B0503020202020204" pitchFamily="34" charset="0"/>
                <a:cs typeface="Biome" panose="020B0503030204020804" pitchFamily="34" charset="0"/>
              </a:endParaRPr>
            </a:p>
          </p:txBody>
        </p:sp>
        <p:sp>
          <p:nvSpPr>
            <p:cNvPr id="71" name="TextBox 70">
              <a:extLst>
                <a:ext uri="{FF2B5EF4-FFF2-40B4-BE49-F238E27FC236}">
                  <a16:creationId xmlns:a16="http://schemas.microsoft.com/office/drawing/2014/main" id="{93C3D91D-2CB4-4A43-8508-8D40852DFC01}"/>
                </a:ext>
              </a:extLst>
            </p:cNvPr>
            <p:cNvSpPr txBox="1"/>
            <p:nvPr/>
          </p:nvSpPr>
          <p:spPr>
            <a:xfrm>
              <a:off x="881059" y="1145126"/>
              <a:ext cx="6620601" cy="288591"/>
            </a:xfrm>
            <a:prstGeom prst="rect">
              <a:avLst/>
            </a:prstGeom>
            <a:noFill/>
          </p:spPr>
          <p:txBody>
            <a:bodyPr wrap="square" rtlCol="0">
              <a:spAutoFit/>
            </a:bodyPr>
            <a:lstStyle/>
            <a:p>
              <a:r>
                <a:rPr lang="en-US" altLang="zh-CN" sz="2200" b="1" i="1" dirty="0">
                  <a:solidFill>
                    <a:srgbClr val="009599"/>
                  </a:solidFill>
                  <a:latin typeface="Calibri" panose="020F0502020204030204" pitchFamily="34" charset="0"/>
                  <a:cs typeface="Calibri" panose="020F0502020204030204" pitchFamily="34" charset="0"/>
                </a:rPr>
                <a:t>Federated</a:t>
              </a:r>
              <a:r>
                <a:rPr lang="zh-CN" altLang="en-US" sz="2200" b="1" i="1" dirty="0">
                  <a:solidFill>
                    <a:srgbClr val="009599"/>
                  </a:solidFill>
                  <a:latin typeface="Calibri" panose="020F0502020204030204" pitchFamily="34" charset="0"/>
                  <a:cs typeface="Calibri" panose="020F0502020204030204" pitchFamily="34" charset="0"/>
                </a:rPr>
                <a:t> </a:t>
              </a:r>
              <a:r>
                <a:rPr lang="en-US" altLang="zh-CN" sz="2200" b="1" i="1" dirty="0">
                  <a:solidFill>
                    <a:srgbClr val="009599"/>
                  </a:solidFill>
                  <a:latin typeface="Calibri" panose="020F0502020204030204" pitchFamily="34" charset="0"/>
                  <a:cs typeface="Calibri" panose="020F0502020204030204" pitchFamily="34" charset="0"/>
                </a:rPr>
                <a:t>Learning</a:t>
              </a:r>
              <a:r>
                <a:rPr lang="zh-CN" altLang="en-US" sz="2200" b="1" i="1" dirty="0">
                  <a:solidFill>
                    <a:srgbClr val="009599"/>
                  </a:solidFill>
                  <a:latin typeface="Calibri" panose="020F0502020204030204" pitchFamily="34" charset="0"/>
                  <a:cs typeface="Calibri" panose="020F0502020204030204" pitchFamily="34" charset="0"/>
                </a:rPr>
                <a:t> </a:t>
              </a:r>
              <a:r>
                <a:rPr lang="en-US" altLang="zh-CN" sz="2200" dirty="0">
                  <a:solidFill>
                    <a:srgbClr val="009599"/>
                  </a:solidFill>
                  <a:latin typeface="Calibri" panose="020F0502020204030204" pitchFamily="34" charset="0"/>
                  <a:cs typeface="Calibri" panose="020F0502020204030204" pitchFamily="34" charset="0"/>
                </a:rPr>
                <a:t>ensures</a:t>
              </a:r>
              <a:r>
                <a:rPr lang="zh-CN" altLang="en-US" sz="2200" dirty="0">
                  <a:solidFill>
                    <a:srgbClr val="009599"/>
                  </a:solidFill>
                  <a:latin typeface="Calibri" panose="020F0502020204030204" pitchFamily="34" charset="0"/>
                  <a:cs typeface="Calibri" panose="020F0502020204030204" pitchFamily="34" charset="0"/>
                </a:rPr>
                <a:t> </a:t>
              </a:r>
              <a:r>
                <a:rPr lang="en-US" altLang="zh-CN" sz="2200" dirty="0">
                  <a:solidFill>
                    <a:srgbClr val="009599"/>
                  </a:solidFill>
                  <a:latin typeface="Calibri" panose="020F0502020204030204" pitchFamily="34" charset="0"/>
                  <a:cs typeface="Calibri" panose="020F0502020204030204" pitchFamily="34" charset="0"/>
                </a:rPr>
                <a:t>Security</a:t>
              </a:r>
              <a:r>
                <a:rPr lang="zh-CN" altLang="en-US" sz="2200" dirty="0">
                  <a:solidFill>
                    <a:srgbClr val="009599"/>
                  </a:solidFill>
                  <a:latin typeface="Calibri" panose="020F0502020204030204" pitchFamily="34" charset="0"/>
                  <a:cs typeface="Calibri" panose="020F0502020204030204" pitchFamily="34" charset="0"/>
                </a:rPr>
                <a:t> </a:t>
              </a:r>
              <a:r>
                <a:rPr lang="en-US" altLang="zh-CN" sz="2200" dirty="0">
                  <a:solidFill>
                    <a:srgbClr val="009599"/>
                  </a:solidFill>
                  <a:latin typeface="Calibri" panose="020F0502020204030204" pitchFamily="34" charset="0"/>
                  <a:cs typeface="Calibri" panose="020F0502020204030204" pitchFamily="34" charset="0"/>
                </a:rPr>
                <a:t>and</a:t>
              </a:r>
              <a:r>
                <a:rPr lang="zh-CN" altLang="en-US" sz="2200" dirty="0">
                  <a:solidFill>
                    <a:srgbClr val="009599"/>
                  </a:solidFill>
                  <a:latin typeface="Calibri" panose="020F0502020204030204" pitchFamily="34" charset="0"/>
                  <a:cs typeface="Calibri" panose="020F0502020204030204" pitchFamily="34" charset="0"/>
                </a:rPr>
                <a:t> </a:t>
              </a:r>
              <a:r>
                <a:rPr lang="en-US" altLang="zh-CN" sz="2200" dirty="0">
                  <a:solidFill>
                    <a:srgbClr val="009599"/>
                  </a:solidFill>
                  <a:latin typeface="Calibri" panose="020F0502020204030204" pitchFamily="34" charset="0"/>
                  <a:cs typeface="Calibri" panose="020F0502020204030204" pitchFamily="34" charset="0"/>
                </a:rPr>
                <a:t>Privacy</a:t>
              </a:r>
              <a:endParaRPr lang="en-US" sz="2200" dirty="0">
                <a:solidFill>
                  <a:srgbClr val="009A97"/>
                </a:solidFill>
                <a:latin typeface="Calibri" panose="020F0502020204030204" pitchFamily="34" charset="0"/>
                <a:cs typeface="Calibri" panose="020F0502020204030204" pitchFamily="34" charset="0"/>
              </a:endParaRPr>
            </a:p>
          </p:txBody>
        </p:sp>
        <p:sp>
          <p:nvSpPr>
            <p:cNvPr id="121" name="Rectangle 120">
              <a:extLst>
                <a:ext uri="{FF2B5EF4-FFF2-40B4-BE49-F238E27FC236}">
                  <a16:creationId xmlns:a16="http://schemas.microsoft.com/office/drawing/2014/main" id="{55502C72-A36B-AF49-A7CA-5530A5363C33}"/>
                </a:ext>
              </a:extLst>
            </p:cNvPr>
            <p:cNvSpPr/>
            <p:nvPr/>
          </p:nvSpPr>
          <p:spPr>
            <a:xfrm>
              <a:off x="692989" y="792199"/>
              <a:ext cx="92693" cy="639648"/>
            </a:xfrm>
            <a:prstGeom prst="rect">
              <a:avLst/>
            </a:prstGeom>
            <a:solidFill>
              <a:srgbClr val="17C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highlight>
                  <a:srgbClr val="009A97"/>
                </a:highlight>
                <a:latin typeface="Biome" panose="020B0503030204020804" pitchFamily="34" charset="0"/>
                <a:cs typeface="Biome" panose="020B0503030204020804" pitchFamily="34" charset="0"/>
              </a:endParaRPr>
            </a:p>
          </p:txBody>
        </p:sp>
      </p:grpSp>
      <p:cxnSp>
        <p:nvCxnSpPr>
          <p:cNvPr id="122" name="Straight Arrow Connector 121">
            <a:extLst>
              <a:ext uri="{FF2B5EF4-FFF2-40B4-BE49-F238E27FC236}">
                <a16:creationId xmlns:a16="http://schemas.microsoft.com/office/drawing/2014/main" id="{3F34AB84-DA51-AE42-BEEA-30D7298D6492}"/>
              </a:ext>
            </a:extLst>
          </p:cNvPr>
          <p:cNvCxnSpPr>
            <a:cxnSpLocks/>
          </p:cNvCxnSpPr>
          <p:nvPr/>
        </p:nvCxnSpPr>
        <p:spPr>
          <a:xfrm flipH="1">
            <a:off x="0" y="6607482"/>
            <a:ext cx="10201274" cy="0"/>
          </a:xfrm>
          <a:prstGeom prst="straightConnector1">
            <a:avLst/>
          </a:prstGeom>
          <a:ln w="22225">
            <a:gradFill>
              <a:gsLst>
                <a:gs pos="14000">
                  <a:srgbClr val="27A7A5"/>
                </a:gs>
                <a:gs pos="34000">
                  <a:srgbClr val="14C0A1"/>
                </a:gs>
                <a:gs pos="64000">
                  <a:schemeClr val="accent5">
                    <a:lumMod val="60000"/>
                    <a:lumOff val="40000"/>
                    <a:alpha val="93000"/>
                  </a:schemeClr>
                </a:gs>
                <a:gs pos="97000">
                  <a:srgbClr val="2FF1D0"/>
                </a:gs>
              </a:gsLst>
              <a:lin ang="9000000" scaled="0"/>
            </a:gra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86ECF65-2D69-1943-AC02-96882AD3B6F0}"/>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512206" y="1985153"/>
            <a:ext cx="6634899" cy="3742083"/>
          </a:xfrm>
          <a:prstGeom prst="rect">
            <a:avLst/>
          </a:prstGeom>
        </p:spPr>
      </p:pic>
      <p:sp>
        <p:nvSpPr>
          <p:cNvPr id="9" name="TextBox 8">
            <a:extLst>
              <a:ext uri="{FF2B5EF4-FFF2-40B4-BE49-F238E27FC236}">
                <a16:creationId xmlns:a16="http://schemas.microsoft.com/office/drawing/2014/main" id="{D4A42C0F-513A-48E9-84D5-1E04959AF878}"/>
              </a:ext>
            </a:extLst>
          </p:cNvPr>
          <p:cNvSpPr txBox="1"/>
          <p:nvPr/>
        </p:nvSpPr>
        <p:spPr>
          <a:xfrm>
            <a:off x="721148" y="5509434"/>
            <a:ext cx="8425957" cy="646331"/>
          </a:xfrm>
          <a:prstGeom prst="rect">
            <a:avLst/>
          </a:prstGeom>
          <a:noFill/>
        </p:spPr>
        <p:txBody>
          <a:bodyPr wrap="square" rtlCol="0">
            <a:spAutoFit/>
          </a:bodyPr>
          <a:lstStyle/>
          <a:p>
            <a:r>
              <a:rPr lang="en-US" altLang="zh-CN" dirty="0">
                <a:latin typeface="Courier New" panose="02070309020205020404" pitchFamily="49" charset="0"/>
                <a:cs typeface="Courier New" panose="02070309020205020404" pitchFamily="49" charset="0"/>
              </a:rPr>
              <a:t>Algorithm:</a:t>
            </a:r>
            <a:r>
              <a:rPr lang="zh-CN" altLang="en-US" dirty="0">
                <a:latin typeface="Courier New" panose="02070309020205020404" pitchFamily="49" charset="0"/>
                <a:cs typeface="Courier New" panose="02070309020205020404" pitchFamily="49" charset="0"/>
              </a:rPr>
              <a:t> </a:t>
            </a:r>
            <a:endParaRPr lang="en-US" altLang="zh-CN" dirty="0">
              <a:latin typeface="Courier New" panose="02070309020205020404" pitchFamily="49" charset="0"/>
              <a:cs typeface="Courier New" panose="02070309020205020404" pitchFamily="49" charset="0"/>
            </a:endParaRPr>
          </a:p>
          <a:p>
            <a:r>
              <a:rPr lang="en-US" altLang="zh-CN" dirty="0">
                <a:latin typeface="Courier New" panose="02070309020205020404" pitchFamily="49" charset="0"/>
                <a:cs typeface="Courier New" panose="02070309020205020404" pitchFamily="49" charset="0"/>
              </a:rPr>
              <a:t>	Federated Stochastic Gradient Descent (FedSGD)</a:t>
            </a:r>
          </a:p>
        </p:txBody>
      </p:sp>
    </p:spTree>
    <p:extLst>
      <p:ext uri="{BB962C8B-B14F-4D97-AF65-F5344CB8AC3E}">
        <p14:creationId xmlns:p14="http://schemas.microsoft.com/office/powerpoint/2010/main" val="1446913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7F4BA978-BEC3-494A-A83C-D56AA211969D}"/>
              </a:ext>
            </a:extLst>
          </p:cNvPr>
          <p:cNvSpPr/>
          <p:nvPr/>
        </p:nvSpPr>
        <p:spPr>
          <a:xfrm flipV="1">
            <a:off x="8413844" y="3647206"/>
            <a:ext cx="3780000" cy="1184285"/>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38C325-8633-CF47-A3B5-2C24B2B2D13A}"/>
              </a:ext>
            </a:extLst>
          </p:cNvPr>
          <p:cNvSpPr/>
          <p:nvPr/>
        </p:nvSpPr>
        <p:spPr>
          <a:xfrm flipV="1">
            <a:off x="4178490" y="3659870"/>
            <a:ext cx="3816000" cy="1159264"/>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BF212E-6AD9-A440-8282-66C1AF4DA091}"/>
              </a:ext>
            </a:extLst>
          </p:cNvPr>
          <p:cNvSpPr/>
          <p:nvPr/>
        </p:nvSpPr>
        <p:spPr>
          <a:xfrm flipV="1">
            <a:off x="0" y="3657597"/>
            <a:ext cx="3780000" cy="1161537"/>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D8F36F7-A0BA-DA4C-9F41-A95EC74FC0F6}"/>
              </a:ext>
            </a:extLst>
          </p:cNvPr>
          <p:cNvGrpSpPr/>
          <p:nvPr/>
        </p:nvGrpSpPr>
        <p:grpSpPr>
          <a:xfrm>
            <a:off x="591291" y="592384"/>
            <a:ext cx="10980024" cy="957830"/>
            <a:chOff x="692989" y="792199"/>
            <a:chExt cx="8166082" cy="641517"/>
          </a:xfrm>
        </p:grpSpPr>
        <p:sp>
          <p:nvSpPr>
            <p:cNvPr id="5" name="Rectangle 4">
              <a:extLst>
                <a:ext uri="{FF2B5EF4-FFF2-40B4-BE49-F238E27FC236}">
                  <a16:creationId xmlns:a16="http://schemas.microsoft.com/office/drawing/2014/main" id="{5B606E98-EE27-6E4F-8BBF-A2A8CCF0139B}"/>
                </a:ext>
              </a:extLst>
            </p:cNvPr>
            <p:cNvSpPr/>
            <p:nvPr/>
          </p:nvSpPr>
          <p:spPr>
            <a:xfrm>
              <a:off x="870433" y="812001"/>
              <a:ext cx="7166185" cy="350432"/>
            </a:xfrm>
            <a:prstGeom prst="rect">
              <a:avLst/>
            </a:prstGeom>
          </p:spPr>
          <p:txBody>
            <a:bodyPr wrap="square">
              <a:spAutoFit/>
            </a:bodyPr>
            <a:lstStyle/>
            <a:p>
              <a:r>
                <a:rPr lang="en-US" altLang="zh-CN" sz="2800" dirty="0">
                  <a:effectLst/>
                  <a:latin typeface="Avenir Next" panose="020B0503020202020204" pitchFamily="34" charset="0"/>
                  <a:cs typeface="Biome" panose="020B0503030204020804" pitchFamily="34" charset="0"/>
                </a:rPr>
                <a:t>PRODUCT</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ADVANTAGE</a:t>
              </a:r>
              <a:endParaRPr lang="en-CA" sz="2800" dirty="0">
                <a:effectLst/>
                <a:latin typeface="Avenir Next" panose="020B0503020202020204" pitchFamily="34" charset="0"/>
                <a:cs typeface="Biome" panose="020B0503030204020804" pitchFamily="34" charset="0"/>
              </a:endParaRPr>
            </a:p>
          </p:txBody>
        </p:sp>
        <p:sp>
          <p:nvSpPr>
            <p:cNvPr id="6" name="TextBox 5">
              <a:extLst>
                <a:ext uri="{FF2B5EF4-FFF2-40B4-BE49-F238E27FC236}">
                  <a16:creationId xmlns:a16="http://schemas.microsoft.com/office/drawing/2014/main" id="{DAD14CFC-3AD5-074C-9B89-2BD5DBBCE968}"/>
                </a:ext>
              </a:extLst>
            </p:cNvPr>
            <p:cNvSpPr txBox="1"/>
            <p:nvPr/>
          </p:nvSpPr>
          <p:spPr>
            <a:xfrm>
              <a:off x="881059" y="1145125"/>
              <a:ext cx="7978012" cy="288591"/>
            </a:xfrm>
            <a:prstGeom prst="rect">
              <a:avLst/>
            </a:prstGeom>
            <a:noFill/>
          </p:spPr>
          <p:txBody>
            <a:bodyPr wrap="square" rtlCol="0">
              <a:spAutoFit/>
            </a:bodyPr>
            <a:lstStyle/>
            <a:p>
              <a:r>
                <a:rPr lang="en-US" altLang="zh-CN" sz="2200" dirty="0">
                  <a:solidFill>
                    <a:srgbClr val="009A97"/>
                  </a:solidFill>
                  <a:latin typeface="Calibri" panose="020F0502020204030204" pitchFamily="34" charset="0"/>
                  <a:cs typeface="Calibri" panose="020F0502020204030204" pitchFamily="34" charset="0"/>
                </a:rPr>
                <a:t>Sit-Up!</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The</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AI-powered</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device</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can</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achieve:</a:t>
              </a:r>
              <a:r>
                <a:rPr lang="zh-CN" altLang="en-US" sz="2200" dirty="0">
                  <a:solidFill>
                    <a:srgbClr val="009A97"/>
                  </a:solidFill>
                  <a:latin typeface="Calibri" panose="020F0502020204030204" pitchFamily="34" charset="0"/>
                  <a:cs typeface="Calibri" panose="020F0502020204030204" pitchFamily="34" charset="0"/>
                </a:rPr>
                <a:t> </a:t>
              </a:r>
              <a:endParaRPr lang="en-US" sz="2200" dirty="0">
                <a:solidFill>
                  <a:srgbClr val="009A97"/>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9E7DFFCD-F5F3-B94F-962D-CA78ADC530DA}"/>
                </a:ext>
              </a:extLst>
            </p:cNvPr>
            <p:cNvSpPr/>
            <p:nvPr/>
          </p:nvSpPr>
          <p:spPr>
            <a:xfrm>
              <a:off x="692989" y="792199"/>
              <a:ext cx="92693" cy="639648"/>
            </a:xfrm>
            <a:prstGeom prst="rect">
              <a:avLst/>
            </a:prstGeom>
            <a:solidFill>
              <a:srgbClr val="17C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highlight>
                  <a:srgbClr val="009A97"/>
                </a:highlight>
                <a:latin typeface="Biome" panose="020B0503030204020804" pitchFamily="34" charset="0"/>
                <a:cs typeface="Biome" panose="020B0503030204020804" pitchFamily="34" charset="0"/>
              </a:endParaRPr>
            </a:p>
          </p:txBody>
        </p:sp>
      </p:grpSp>
      <p:sp>
        <p:nvSpPr>
          <p:cNvPr id="22" name="TextBox 21">
            <a:extLst>
              <a:ext uri="{FF2B5EF4-FFF2-40B4-BE49-F238E27FC236}">
                <a16:creationId xmlns:a16="http://schemas.microsoft.com/office/drawing/2014/main" id="{2B151E33-9A48-3044-B7F9-D89046622F9F}"/>
              </a:ext>
            </a:extLst>
          </p:cNvPr>
          <p:cNvSpPr txBox="1"/>
          <p:nvPr/>
        </p:nvSpPr>
        <p:spPr>
          <a:xfrm>
            <a:off x="5451022" y="3770935"/>
            <a:ext cx="1289958" cy="923330"/>
          </a:xfrm>
          <a:prstGeom prst="rect">
            <a:avLst/>
          </a:prstGeom>
          <a:noFill/>
        </p:spPr>
        <p:txBody>
          <a:bodyPr wrap="square" rtlCol="0">
            <a:spAutoFit/>
          </a:bodyPr>
          <a:lstStyle/>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rPr>
              <a:t>Robust</a:t>
            </a:r>
          </a:p>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rPr>
              <a:t>&amp;</a:t>
            </a:r>
          </a:p>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rPr>
              <a:t>Accurate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2ED4EA2-E259-EB4F-8FB1-344D878D87C9}"/>
              </a:ext>
            </a:extLst>
          </p:cNvPr>
          <p:cNvSpPr txBox="1"/>
          <p:nvPr/>
        </p:nvSpPr>
        <p:spPr>
          <a:xfrm>
            <a:off x="1289850" y="3753273"/>
            <a:ext cx="1289958" cy="923330"/>
          </a:xfrm>
          <a:prstGeom prst="rect">
            <a:avLst/>
          </a:prstGeom>
          <a:noFill/>
          <a:ln>
            <a:noFill/>
          </a:ln>
        </p:spPr>
        <p:txBody>
          <a:bodyPr wrap="square" rtlCol="0">
            <a:spAutoFit/>
          </a:bodyPr>
          <a:lstStyle/>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rPr>
              <a:t>Simple</a:t>
            </a:r>
          </a:p>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rPr>
              <a:t>&amp;</a:t>
            </a:r>
          </a:p>
          <a:p>
            <a:pPr algn="ctr"/>
            <a:r>
              <a:rPr lang="en-US" altLang="zh-CN" b="1" dirty="0">
                <a:solidFill>
                  <a:schemeClr val="tx1">
                    <a:lumMod val="75000"/>
                    <a:lumOff val="25000"/>
                  </a:schemeClr>
                </a:solidFill>
                <a:latin typeface="Arial" panose="020B0604020202020204" pitchFamily="34" charset="0"/>
                <a:cs typeface="Arial" panose="020B0604020202020204" pitchFamily="34" charset="0"/>
              </a:rPr>
              <a:t>Flexible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2362A269-5ACE-8246-8BAF-59D7D0D8027A}"/>
              </a:ext>
            </a:extLst>
          </p:cNvPr>
          <p:cNvSpPr txBox="1"/>
          <p:nvPr/>
        </p:nvSpPr>
        <p:spPr>
          <a:xfrm>
            <a:off x="9381561" y="4003562"/>
            <a:ext cx="1845522" cy="369332"/>
          </a:xfrm>
          <a:prstGeom prst="rect">
            <a:avLst/>
          </a:prstGeom>
          <a:noFill/>
        </p:spPr>
        <p:txBody>
          <a:bodyPr wrap="square" rtlCol="0">
            <a:spAutoFit/>
          </a:bodyPr>
          <a:lstStyle/>
          <a:p>
            <a:r>
              <a:rPr lang="en-US" altLang="zh-CN" b="1" dirty="0">
                <a:solidFill>
                  <a:schemeClr val="tx1">
                    <a:lumMod val="75000"/>
                    <a:lumOff val="25000"/>
                  </a:schemeClr>
                </a:solidFill>
                <a:latin typeface="Arial" panose="020B0604020202020204" pitchFamily="34" charset="0"/>
                <a:cs typeface="Arial" panose="020B0604020202020204" pitchFamily="34" charset="0"/>
              </a:rPr>
              <a:t>Cost-effective</a:t>
            </a:r>
            <a:endParaRPr lang="en-US"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70" name="Picture 69" descr="A picture containing object, table&#10;&#10;Description automatically generated">
            <a:extLst>
              <a:ext uri="{FF2B5EF4-FFF2-40B4-BE49-F238E27FC236}">
                <a16:creationId xmlns:a16="http://schemas.microsoft.com/office/drawing/2014/main" id="{1367B811-91D3-584D-AF91-F3D7436463DE}"/>
              </a:ext>
            </a:extLst>
          </p:cNvPr>
          <p:cNvPicPr>
            <a:picLocks noChangeAspect="1"/>
          </p:cNvPicPr>
          <p:nvPr/>
        </p:nvPicPr>
        <p:blipFill>
          <a:blip r:embed="rId3">
            <a:clrChange>
              <a:clrFrom>
                <a:srgbClr val="FFFFFF"/>
              </a:clrFrom>
              <a:clrTo>
                <a:srgbClr val="FFFFFF">
                  <a:alpha val="0"/>
                </a:srgbClr>
              </a:clrTo>
            </a:clrChange>
            <a:alphaModFix/>
          </a:blip>
          <a:stretch>
            <a:fillRect/>
          </a:stretch>
        </p:blipFill>
        <p:spPr>
          <a:xfrm>
            <a:off x="10165867" y="5832600"/>
            <a:ext cx="2026133" cy="1139700"/>
          </a:xfrm>
          <a:prstGeom prst="rect">
            <a:avLst/>
          </a:prstGeom>
          <a:noFill/>
        </p:spPr>
      </p:pic>
      <p:sp>
        <p:nvSpPr>
          <p:cNvPr id="72" name="Oval 71">
            <a:extLst>
              <a:ext uri="{FF2B5EF4-FFF2-40B4-BE49-F238E27FC236}">
                <a16:creationId xmlns:a16="http://schemas.microsoft.com/office/drawing/2014/main" id="{7B8E0787-C154-8E46-A393-9496EF847FF7}"/>
              </a:ext>
            </a:extLst>
          </p:cNvPr>
          <p:cNvSpPr>
            <a:spLocks noChangeAspect="1"/>
          </p:cNvSpPr>
          <p:nvPr/>
        </p:nvSpPr>
        <p:spPr>
          <a:xfrm>
            <a:off x="1342347" y="2529861"/>
            <a:ext cx="1116000" cy="1116000"/>
          </a:xfrm>
          <a:prstGeom prst="ellipse">
            <a:avLst/>
          </a:prstGeom>
          <a:solidFill>
            <a:srgbClr val="27A7A5">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A97"/>
              </a:solidFill>
            </a:endParaRPr>
          </a:p>
        </p:txBody>
      </p:sp>
      <p:pic>
        <p:nvPicPr>
          <p:cNvPr id="12" name="Graphic 11" descr="Lightbulb and gear">
            <a:extLst>
              <a:ext uri="{FF2B5EF4-FFF2-40B4-BE49-F238E27FC236}">
                <a16:creationId xmlns:a16="http://schemas.microsoft.com/office/drawing/2014/main" id="{E7089284-AB71-4AE9-A69B-93695EC3C6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1123" y="2643192"/>
            <a:ext cx="864000" cy="864000"/>
          </a:xfrm>
          <a:prstGeom prst="rect">
            <a:avLst/>
          </a:prstGeom>
        </p:spPr>
      </p:pic>
      <p:sp>
        <p:nvSpPr>
          <p:cNvPr id="73" name="Oval 72">
            <a:extLst>
              <a:ext uri="{FF2B5EF4-FFF2-40B4-BE49-F238E27FC236}">
                <a16:creationId xmlns:a16="http://schemas.microsoft.com/office/drawing/2014/main" id="{9F3ED0B7-A597-1A4C-A686-091B19D5E23C}"/>
              </a:ext>
            </a:extLst>
          </p:cNvPr>
          <p:cNvSpPr>
            <a:spLocks noChangeAspect="1"/>
          </p:cNvSpPr>
          <p:nvPr/>
        </p:nvSpPr>
        <p:spPr>
          <a:xfrm>
            <a:off x="9567998" y="2527779"/>
            <a:ext cx="1116000" cy="1117186"/>
          </a:xfrm>
          <a:prstGeom prst="ellipse">
            <a:avLst/>
          </a:prstGeom>
          <a:solidFill>
            <a:srgbClr val="1EE2D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sp>
        <p:nvSpPr>
          <p:cNvPr id="74" name="Oval 73">
            <a:extLst>
              <a:ext uri="{FF2B5EF4-FFF2-40B4-BE49-F238E27FC236}">
                <a16:creationId xmlns:a16="http://schemas.microsoft.com/office/drawing/2014/main" id="{9CAB8B04-181B-B249-B82A-1600A34AAD9B}"/>
              </a:ext>
            </a:extLst>
          </p:cNvPr>
          <p:cNvSpPr>
            <a:spLocks noChangeAspect="1"/>
          </p:cNvSpPr>
          <p:nvPr/>
        </p:nvSpPr>
        <p:spPr>
          <a:xfrm>
            <a:off x="5561564" y="2524508"/>
            <a:ext cx="1116000" cy="1116000"/>
          </a:xfrm>
          <a:prstGeom prst="ellipse">
            <a:avLst/>
          </a:prstGeom>
          <a:solidFill>
            <a:srgbClr val="17C2A2">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pic>
        <p:nvPicPr>
          <p:cNvPr id="139" name="Graphic 138" descr="Target">
            <a:extLst>
              <a:ext uri="{FF2B5EF4-FFF2-40B4-BE49-F238E27FC236}">
                <a16:creationId xmlns:a16="http://schemas.microsoft.com/office/drawing/2014/main" id="{CCE3064F-1446-4698-8142-7B3FC4E41D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8374" y="2645221"/>
            <a:ext cx="864000" cy="864000"/>
          </a:xfrm>
          <a:prstGeom prst="rect">
            <a:avLst/>
          </a:prstGeom>
        </p:spPr>
      </p:pic>
      <p:pic>
        <p:nvPicPr>
          <p:cNvPr id="141" name="Graphic 140" descr="Coins">
            <a:extLst>
              <a:ext uri="{FF2B5EF4-FFF2-40B4-BE49-F238E27FC236}">
                <a16:creationId xmlns:a16="http://schemas.microsoft.com/office/drawing/2014/main" id="{10BED438-5CF8-4393-BB18-44DC3DDE8B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6319" y="2664942"/>
            <a:ext cx="864000" cy="864000"/>
          </a:xfrm>
          <a:prstGeom prst="rect">
            <a:avLst/>
          </a:prstGeom>
        </p:spPr>
      </p:pic>
      <p:cxnSp>
        <p:nvCxnSpPr>
          <p:cNvPr id="24" name="Straight Arrow Connector 23">
            <a:extLst>
              <a:ext uri="{FF2B5EF4-FFF2-40B4-BE49-F238E27FC236}">
                <a16:creationId xmlns:a16="http://schemas.microsoft.com/office/drawing/2014/main" id="{4906E849-C1BC-4A41-AE03-8939DC1146BC}"/>
              </a:ext>
            </a:extLst>
          </p:cNvPr>
          <p:cNvCxnSpPr>
            <a:cxnSpLocks/>
          </p:cNvCxnSpPr>
          <p:nvPr/>
        </p:nvCxnSpPr>
        <p:spPr>
          <a:xfrm flipH="1">
            <a:off x="0" y="6607482"/>
            <a:ext cx="10201274" cy="0"/>
          </a:xfrm>
          <a:prstGeom prst="straightConnector1">
            <a:avLst/>
          </a:prstGeom>
          <a:ln w="22225">
            <a:gradFill>
              <a:gsLst>
                <a:gs pos="14000">
                  <a:srgbClr val="27A7A5"/>
                </a:gs>
                <a:gs pos="34000">
                  <a:srgbClr val="14C0A1"/>
                </a:gs>
                <a:gs pos="64000">
                  <a:schemeClr val="accent5">
                    <a:lumMod val="60000"/>
                    <a:lumOff val="40000"/>
                    <a:alpha val="93000"/>
                  </a:schemeClr>
                </a:gs>
                <a:gs pos="97000">
                  <a:srgbClr val="2FF1D0"/>
                </a:gs>
              </a:gsLst>
              <a:lin ang="9000000" scaled="0"/>
            </a:gra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232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_Demo_Trim">
            <a:hlinkClick r:id="" action="ppaction://media"/>
            <a:extLst>
              <a:ext uri="{FF2B5EF4-FFF2-40B4-BE49-F238E27FC236}">
                <a16:creationId xmlns:a16="http://schemas.microsoft.com/office/drawing/2014/main" id="{5C6BD912-8A2C-4008-8E15-19033DF9A6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88BA01F7-E9B2-EA4C-AC9D-42101C2CBDA9}"/>
              </a:ext>
            </a:extLst>
          </p:cNvPr>
          <p:cNvGrpSpPr/>
          <p:nvPr/>
        </p:nvGrpSpPr>
        <p:grpSpPr>
          <a:xfrm>
            <a:off x="591291" y="592385"/>
            <a:ext cx="9874163" cy="957831"/>
            <a:chOff x="692989" y="792199"/>
            <a:chExt cx="7343629" cy="641517"/>
          </a:xfrm>
        </p:grpSpPr>
        <p:sp>
          <p:nvSpPr>
            <p:cNvPr id="5" name="Rectangle 4">
              <a:extLst>
                <a:ext uri="{FF2B5EF4-FFF2-40B4-BE49-F238E27FC236}">
                  <a16:creationId xmlns:a16="http://schemas.microsoft.com/office/drawing/2014/main" id="{65754A98-AF42-D24E-9C8D-523352ABCFAA}"/>
                </a:ext>
              </a:extLst>
            </p:cNvPr>
            <p:cNvSpPr/>
            <p:nvPr/>
          </p:nvSpPr>
          <p:spPr>
            <a:xfrm>
              <a:off x="870433" y="812001"/>
              <a:ext cx="7166185" cy="350432"/>
            </a:xfrm>
            <a:prstGeom prst="rect">
              <a:avLst/>
            </a:prstGeom>
          </p:spPr>
          <p:txBody>
            <a:bodyPr wrap="square">
              <a:spAutoFit/>
            </a:bodyPr>
            <a:lstStyle/>
            <a:p>
              <a:r>
                <a:rPr lang="en-US" altLang="zh-CN" sz="2800" dirty="0">
                  <a:latin typeface="Avenir Next" panose="020B0503020202020204" pitchFamily="34" charset="0"/>
                  <a:cs typeface="Biome" panose="020B0503030204020804" pitchFamily="34" charset="0"/>
                </a:rPr>
                <a:t>DEMO</a:t>
              </a:r>
              <a:endParaRPr lang="en-CA" sz="2800" dirty="0">
                <a:latin typeface="Avenir Next" panose="020B0503020202020204" pitchFamily="34" charset="0"/>
                <a:cs typeface="Biome" panose="020B0503030204020804" pitchFamily="34" charset="0"/>
              </a:endParaRPr>
            </a:p>
          </p:txBody>
        </p:sp>
        <p:sp>
          <p:nvSpPr>
            <p:cNvPr id="6" name="TextBox 5">
              <a:extLst>
                <a:ext uri="{FF2B5EF4-FFF2-40B4-BE49-F238E27FC236}">
                  <a16:creationId xmlns:a16="http://schemas.microsoft.com/office/drawing/2014/main" id="{ED166F4E-43F2-7F43-9ABD-AA5741E12878}"/>
                </a:ext>
              </a:extLst>
            </p:cNvPr>
            <p:cNvSpPr txBox="1"/>
            <p:nvPr/>
          </p:nvSpPr>
          <p:spPr>
            <a:xfrm>
              <a:off x="881059" y="1145125"/>
              <a:ext cx="6620601" cy="288591"/>
            </a:xfrm>
            <a:prstGeom prst="rect">
              <a:avLst/>
            </a:prstGeom>
            <a:noFill/>
          </p:spPr>
          <p:txBody>
            <a:bodyPr wrap="square" rtlCol="0">
              <a:spAutoFit/>
            </a:bodyPr>
            <a:lstStyle/>
            <a:p>
              <a:r>
                <a:rPr lang="en-US" altLang="zh-CN" sz="2200" dirty="0">
                  <a:solidFill>
                    <a:srgbClr val="009A97"/>
                  </a:solidFill>
                  <a:latin typeface="Calibri" panose="020F0502020204030204" pitchFamily="34" charset="0"/>
                  <a:cs typeface="Calibri" panose="020F0502020204030204" pitchFamily="34" charset="0"/>
                </a:rPr>
                <a:t>Sit-Up!</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Presenting</a:t>
              </a:r>
              <a:endParaRPr lang="en-US" sz="2200" dirty="0">
                <a:solidFill>
                  <a:srgbClr val="009A97"/>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3A23390-627D-C74E-8D77-3FAA63BE75BB}"/>
                </a:ext>
              </a:extLst>
            </p:cNvPr>
            <p:cNvSpPr/>
            <p:nvPr/>
          </p:nvSpPr>
          <p:spPr>
            <a:xfrm>
              <a:off x="692989" y="792199"/>
              <a:ext cx="92693" cy="639648"/>
            </a:xfrm>
            <a:prstGeom prst="rect">
              <a:avLst/>
            </a:prstGeom>
            <a:solidFill>
              <a:srgbClr val="17C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highlight>
                  <a:srgbClr val="009A97"/>
                </a:highlight>
                <a:latin typeface="Biome" panose="020B0503030204020804" pitchFamily="34" charset="0"/>
                <a:cs typeface="Biome" panose="020B0503030204020804" pitchFamily="34" charset="0"/>
              </a:endParaRPr>
            </a:p>
          </p:txBody>
        </p:sp>
      </p:grpSp>
      <p:pic>
        <p:nvPicPr>
          <p:cNvPr id="9" name="Picture 8" descr="A picture containing object, table&#10;&#10;Description automatically generated">
            <a:extLst>
              <a:ext uri="{FF2B5EF4-FFF2-40B4-BE49-F238E27FC236}">
                <a16:creationId xmlns:a16="http://schemas.microsoft.com/office/drawing/2014/main" id="{0F83D028-A8F8-784B-802A-E80569145E61}"/>
              </a:ext>
            </a:extLst>
          </p:cNvPr>
          <p:cNvPicPr>
            <a:picLocks noChangeAspect="1"/>
          </p:cNvPicPr>
          <p:nvPr/>
        </p:nvPicPr>
        <p:blipFill>
          <a:blip r:embed="rId6">
            <a:clrChange>
              <a:clrFrom>
                <a:srgbClr val="FFFFFF"/>
              </a:clrFrom>
              <a:clrTo>
                <a:srgbClr val="FFFFFF">
                  <a:alpha val="0"/>
                </a:srgbClr>
              </a:clrTo>
            </a:clrChange>
            <a:alphaModFix/>
            <a:lum bright="70000" contrast="-70000"/>
          </a:blip>
          <a:stretch>
            <a:fillRect/>
          </a:stretch>
        </p:blipFill>
        <p:spPr>
          <a:xfrm>
            <a:off x="10165867" y="5718300"/>
            <a:ext cx="2026133" cy="1139700"/>
          </a:xfrm>
          <a:prstGeom prst="rect">
            <a:avLst/>
          </a:prstGeom>
          <a:noFill/>
        </p:spPr>
      </p:pic>
    </p:spTree>
    <p:extLst>
      <p:ext uri="{BB962C8B-B14F-4D97-AF65-F5344CB8AC3E}">
        <p14:creationId xmlns:p14="http://schemas.microsoft.com/office/powerpoint/2010/main" val="397013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709EE39-7FE7-B74D-8D19-8C1B0599B5C0}"/>
              </a:ext>
            </a:extLst>
          </p:cNvPr>
          <p:cNvPicPr>
            <a:picLocks noChangeAspect="1"/>
          </p:cNvPicPr>
          <p:nvPr/>
        </p:nvPicPr>
        <p:blipFill rotWithShape="1">
          <a:blip r:embed="rId3"/>
          <a:srcRect t="3574" b="23548"/>
          <a:stretch/>
        </p:blipFill>
        <p:spPr>
          <a:xfrm>
            <a:off x="0" y="0"/>
            <a:ext cx="12192000" cy="6664277"/>
          </a:xfrm>
          <a:prstGeom prst="rect">
            <a:avLst/>
          </a:prstGeom>
        </p:spPr>
      </p:pic>
      <p:sp>
        <p:nvSpPr>
          <p:cNvPr id="5" name="Teardrop 4">
            <a:extLst>
              <a:ext uri="{FF2B5EF4-FFF2-40B4-BE49-F238E27FC236}">
                <a16:creationId xmlns:a16="http://schemas.microsoft.com/office/drawing/2014/main" id="{7E537AA7-96F5-3C44-A3C6-0B73651FE9DC}"/>
              </a:ext>
            </a:extLst>
          </p:cNvPr>
          <p:cNvSpPr/>
          <p:nvPr/>
        </p:nvSpPr>
        <p:spPr>
          <a:xfrm>
            <a:off x="0" y="776090"/>
            <a:ext cx="5522976" cy="5279136"/>
          </a:xfrm>
          <a:prstGeom prst="teardrop">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E2BD5-63EB-FB40-9994-182D23586D72}"/>
              </a:ext>
            </a:extLst>
          </p:cNvPr>
          <p:cNvSpPr>
            <a:spLocks noGrp="1"/>
          </p:cNvSpPr>
          <p:nvPr>
            <p:ph type="title"/>
          </p:nvPr>
        </p:nvSpPr>
        <p:spPr>
          <a:xfrm>
            <a:off x="1639549" y="2124910"/>
            <a:ext cx="6891186" cy="1135737"/>
          </a:xfrm>
        </p:spPr>
        <p:txBody>
          <a:bodyPr>
            <a:normAutofit/>
          </a:bodyPr>
          <a:lstStyle/>
          <a:p>
            <a:r>
              <a:rPr lang="en-US" altLang="zh-CN" sz="6600" dirty="0">
                <a:solidFill>
                  <a:srgbClr val="27A7A5"/>
                </a:solidFill>
                <a:latin typeface="Avenir Next" panose="020B0503020202020204" pitchFamily="34" charset="0"/>
                <a:cs typeface="Consolas" panose="020B0609020204030204" pitchFamily="49" charset="0"/>
              </a:rPr>
              <a:t>Q&amp;A</a:t>
            </a:r>
            <a:r>
              <a:rPr lang="zh-CN" altLang="en-US" sz="6600" dirty="0">
                <a:solidFill>
                  <a:srgbClr val="27A7A5"/>
                </a:solidFill>
                <a:latin typeface="Avenir Next" panose="020B0503020202020204" pitchFamily="34" charset="0"/>
                <a:cs typeface="Consolas" panose="020B0609020204030204" pitchFamily="49" charset="0"/>
              </a:rPr>
              <a:t> </a:t>
            </a:r>
            <a:endParaRPr lang="en-US" sz="6600" dirty="0">
              <a:solidFill>
                <a:srgbClr val="27A7A5"/>
              </a:solidFill>
              <a:latin typeface="Avenir Next" panose="020B0503020202020204" pitchFamily="34" charset="0"/>
              <a:cs typeface="Consolas" panose="020B0609020204030204" pitchFamily="49" charset="0"/>
            </a:endParaRPr>
          </a:p>
        </p:txBody>
      </p:sp>
      <p:sp>
        <p:nvSpPr>
          <p:cNvPr id="8" name="Triangle 7">
            <a:extLst>
              <a:ext uri="{FF2B5EF4-FFF2-40B4-BE49-F238E27FC236}">
                <a16:creationId xmlns:a16="http://schemas.microsoft.com/office/drawing/2014/main" id="{6EBD6856-5C9C-224A-AF80-6F46A4ABD78B}"/>
              </a:ext>
            </a:extLst>
          </p:cNvPr>
          <p:cNvSpPr/>
          <p:nvPr/>
        </p:nvSpPr>
        <p:spPr>
          <a:xfrm rot="5400000">
            <a:off x="383468" y="2403773"/>
            <a:ext cx="1033672" cy="437322"/>
          </a:xfrm>
          <a:prstGeom prst="triangle">
            <a:avLst/>
          </a:prstGeom>
          <a:solidFill>
            <a:srgbClr val="00C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9D0096C-F592-2B46-90E0-1A9D80B76B28}"/>
              </a:ext>
            </a:extLst>
          </p:cNvPr>
          <p:cNvCxnSpPr>
            <a:cxnSpLocks/>
          </p:cNvCxnSpPr>
          <p:nvPr/>
        </p:nvCxnSpPr>
        <p:spPr>
          <a:xfrm flipH="1">
            <a:off x="1" y="3381468"/>
            <a:ext cx="4545495" cy="0"/>
          </a:xfrm>
          <a:prstGeom prst="straightConnector1">
            <a:avLst/>
          </a:prstGeom>
          <a:ln w="28575">
            <a:gradFill>
              <a:gsLst>
                <a:gs pos="44000">
                  <a:srgbClr val="14C0A1"/>
                </a:gs>
                <a:gs pos="87000">
                  <a:schemeClr val="accent5">
                    <a:lumMod val="60000"/>
                    <a:lumOff val="40000"/>
                  </a:schemeClr>
                </a:gs>
                <a:gs pos="68000">
                  <a:srgbClr val="2FF1D0"/>
                </a:gs>
              </a:gsLst>
              <a:lin ang="7800000" scaled="0"/>
            </a:gra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2BB01A-A747-48AB-9D04-2BBA921C388E}"/>
              </a:ext>
            </a:extLst>
          </p:cNvPr>
          <p:cNvSpPr txBox="1"/>
          <p:nvPr/>
        </p:nvSpPr>
        <p:spPr>
          <a:xfrm>
            <a:off x="5978768" y="5496795"/>
            <a:ext cx="6186569" cy="707886"/>
          </a:xfrm>
          <a:prstGeom prst="rect">
            <a:avLst/>
          </a:prstGeom>
          <a:solidFill>
            <a:srgbClr val="FFFFFF">
              <a:alpha val="83922"/>
            </a:srgbClr>
          </a:solidFill>
        </p:spPr>
        <p:txBody>
          <a:bodyPr wrap="square" rtlCol="0">
            <a:spAutoFit/>
          </a:bodyPr>
          <a:lstStyle/>
          <a:p>
            <a:pPr algn="r"/>
            <a:r>
              <a:rPr lang="en-US" altLang="zh-CN" sz="2000" dirty="0">
                <a:solidFill>
                  <a:srgbClr val="009A97"/>
                </a:solidFill>
                <a:latin typeface="Calibri" panose="020F0502020204030204" pitchFamily="34" charset="0"/>
                <a:cs typeface="Calibri" panose="020F0502020204030204" pitchFamily="34" charset="0"/>
              </a:rPr>
              <a:t>Not Just Demo! Checkout our FULLY functional product at:</a:t>
            </a:r>
          </a:p>
          <a:p>
            <a:pPr algn="r"/>
            <a:r>
              <a:rPr lang="en-US" altLang="zh-CN" sz="2000" i="1" u="sng" dirty="0">
                <a:solidFill>
                  <a:srgbClr val="009A97"/>
                </a:solidFill>
                <a:latin typeface="Calibri" panose="020F0502020204030204" pitchFamily="34" charset="0"/>
                <a:cs typeface="Calibri" panose="020F0502020204030204" pitchFamily="34" charset="0"/>
              </a:rPr>
              <a:t>https://github.com/yAya-yns/Sit-up.git</a:t>
            </a:r>
            <a:r>
              <a:rPr lang="zh-CN" altLang="en-US" sz="2000" i="1" u="sng" dirty="0">
                <a:solidFill>
                  <a:srgbClr val="009A97"/>
                </a:solidFill>
                <a:latin typeface="Calibri" panose="020F0502020204030204" pitchFamily="34" charset="0"/>
                <a:cs typeface="Calibri" panose="020F0502020204030204" pitchFamily="34" charset="0"/>
              </a:rPr>
              <a:t> </a:t>
            </a:r>
            <a:endParaRPr lang="en-US" sz="2000" i="1" u="sng" dirty="0">
              <a:solidFill>
                <a:srgbClr val="009A97"/>
              </a:solidFill>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26EE52FB-65E0-496B-AA8D-817BBDCCF746}"/>
              </a:ext>
            </a:extLst>
          </p:cNvPr>
          <p:cNvGrpSpPr/>
          <p:nvPr/>
        </p:nvGrpSpPr>
        <p:grpSpPr>
          <a:xfrm>
            <a:off x="1386672" y="3502290"/>
            <a:ext cx="3058755" cy="1798295"/>
            <a:chOff x="449177" y="1172957"/>
            <a:chExt cx="10806739" cy="6807037"/>
          </a:xfrm>
        </p:grpSpPr>
        <p:grpSp>
          <p:nvGrpSpPr>
            <p:cNvPr id="12" name="Group 11">
              <a:extLst>
                <a:ext uri="{FF2B5EF4-FFF2-40B4-BE49-F238E27FC236}">
                  <a16:creationId xmlns:a16="http://schemas.microsoft.com/office/drawing/2014/main" id="{C944AD24-A167-4382-A640-79FB9313A838}"/>
                </a:ext>
              </a:extLst>
            </p:cNvPr>
            <p:cNvGrpSpPr/>
            <p:nvPr/>
          </p:nvGrpSpPr>
          <p:grpSpPr>
            <a:xfrm>
              <a:off x="449177" y="1172957"/>
              <a:ext cx="2471637" cy="4093826"/>
              <a:chOff x="440770" y="1140902"/>
              <a:chExt cx="2471637" cy="4093826"/>
            </a:xfrm>
          </p:grpSpPr>
          <p:cxnSp>
            <p:nvCxnSpPr>
              <p:cNvPr id="46" name="Straight Connector 45">
                <a:extLst>
                  <a:ext uri="{FF2B5EF4-FFF2-40B4-BE49-F238E27FC236}">
                    <a16:creationId xmlns:a16="http://schemas.microsoft.com/office/drawing/2014/main" id="{F880F7A0-9175-40AE-81E6-21F02E8A9BF4}"/>
                  </a:ext>
                </a:extLst>
              </p:cNvPr>
              <p:cNvCxnSpPr>
                <a:cxnSpLocks/>
              </p:cNvCxnSpPr>
              <p:nvPr/>
            </p:nvCxnSpPr>
            <p:spPr>
              <a:xfrm flipH="1" flipV="1">
                <a:off x="2549553" y="2199859"/>
                <a:ext cx="362854" cy="570664"/>
              </a:xfrm>
              <a:prstGeom prst="line">
                <a:avLst/>
              </a:prstGeom>
              <a:ln w="28575">
                <a:solidFill>
                  <a:srgbClr val="27A7A5"/>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35324FCC-BC1E-4D16-9298-D2B9F794ADB0}"/>
                  </a:ext>
                </a:extLst>
              </p:cNvPr>
              <p:cNvSpPr/>
              <p:nvPr/>
            </p:nvSpPr>
            <p:spPr>
              <a:xfrm>
                <a:off x="1958355" y="1140902"/>
                <a:ext cx="369116" cy="385894"/>
              </a:xfrm>
              <a:prstGeom prst="ellipse">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8" name="Straight Connector 47">
                <a:extLst>
                  <a:ext uri="{FF2B5EF4-FFF2-40B4-BE49-F238E27FC236}">
                    <a16:creationId xmlns:a16="http://schemas.microsoft.com/office/drawing/2014/main" id="{E672A12F-2FD9-4F50-B53D-3EE94D343FA8}"/>
                  </a:ext>
                </a:extLst>
              </p:cNvPr>
              <p:cNvCxnSpPr>
                <a:cxnSpLocks/>
                <a:stCxn id="47" idx="3"/>
                <a:endCxn id="49" idx="7"/>
              </p:cNvCxnSpPr>
              <p:nvPr/>
            </p:nvCxnSpPr>
            <p:spPr>
              <a:xfrm flipH="1">
                <a:off x="1001234" y="1470283"/>
                <a:ext cx="1011177" cy="85674"/>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77EBD11-4228-4E5E-82EB-C7ED4AE24FD1}"/>
                  </a:ext>
                </a:extLst>
              </p:cNvPr>
              <p:cNvSpPr/>
              <p:nvPr/>
            </p:nvSpPr>
            <p:spPr>
              <a:xfrm>
                <a:off x="822819" y="1526796"/>
                <a:ext cx="209026" cy="199125"/>
              </a:xfrm>
              <a:prstGeom prst="ellipse">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0" name="Straight Connector 49">
                <a:extLst>
                  <a:ext uri="{FF2B5EF4-FFF2-40B4-BE49-F238E27FC236}">
                    <a16:creationId xmlns:a16="http://schemas.microsoft.com/office/drawing/2014/main" id="{5CB32B55-413B-43FB-8DAA-705B6CDBA83D}"/>
                  </a:ext>
                </a:extLst>
              </p:cNvPr>
              <p:cNvCxnSpPr>
                <a:cxnSpLocks/>
                <a:stCxn id="49" idx="3"/>
                <a:endCxn id="51" idx="0"/>
              </p:cNvCxnSpPr>
              <p:nvPr/>
            </p:nvCxnSpPr>
            <p:spPr>
              <a:xfrm flipH="1">
                <a:off x="545283" y="1696760"/>
                <a:ext cx="308147" cy="974201"/>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15EB15F7-1AA7-402C-832F-9E4F9F2BB2F5}"/>
                  </a:ext>
                </a:extLst>
              </p:cNvPr>
              <p:cNvSpPr/>
              <p:nvPr/>
            </p:nvSpPr>
            <p:spPr>
              <a:xfrm>
                <a:off x="440770" y="2670961"/>
                <a:ext cx="209026" cy="199125"/>
              </a:xfrm>
              <a:prstGeom prst="ellipse">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2" name="Straight Connector 51">
                <a:extLst>
                  <a:ext uri="{FF2B5EF4-FFF2-40B4-BE49-F238E27FC236}">
                    <a16:creationId xmlns:a16="http://schemas.microsoft.com/office/drawing/2014/main" id="{79090EF4-4538-477C-9B70-C6C5FD327E59}"/>
                  </a:ext>
                </a:extLst>
              </p:cNvPr>
              <p:cNvCxnSpPr>
                <a:cxnSpLocks/>
                <a:stCxn id="51" idx="4"/>
                <a:endCxn id="53" idx="1"/>
              </p:cNvCxnSpPr>
              <p:nvPr/>
            </p:nvCxnSpPr>
            <p:spPr>
              <a:xfrm>
                <a:off x="545283" y="2870086"/>
                <a:ext cx="382049" cy="545307"/>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3448B04-354E-4E0C-A542-13D50D8D9A0E}"/>
                  </a:ext>
                </a:extLst>
              </p:cNvPr>
              <p:cNvSpPr/>
              <p:nvPr/>
            </p:nvSpPr>
            <p:spPr>
              <a:xfrm>
                <a:off x="896721" y="3386232"/>
                <a:ext cx="209026" cy="199125"/>
              </a:xfrm>
              <a:prstGeom prst="ellipse">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4" name="Straight Connector 53">
                <a:extLst>
                  <a:ext uri="{FF2B5EF4-FFF2-40B4-BE49-F238E27FC236}">
                    <a16:creationId xmlns:a16="http://schemas.microsoft.com/office/drawing/2014/main" id="{1CA5D027-9C2D-4A98-BE7D-BE61A705164E}"/>
                  </a:ext>
                </a:extLst>
              </p:cNvPr>
              <p:cNvCxnSpPr>
                <a:cxnSpLocks/>
                <a:stCxn id="53" idx="5"/>
                <a:endCxn id="55" idx="2"/>
              </p:cNvCxnSpPr>
              <p:nvPr/>
            </p:nvCxnSpPr>
            <p:spPr>
              <a:xfrm>
                <a:off x="1075136" y="3556196"/>
                <a:ext cx="1265391" cy="384391"/>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6209431B-F3F7-4D77-92F4-2667DC593847}"/>
                  </a:ext>
                </a:extLst>
              </p:cNvPr>
              <p:cNvSpPr/>
              <p:nvPr/>
            </p:nvSpPr>
            <p:spPr>
              <a:xfrm>
                <a:off x="2340527" y="3841024"/>
                <a:ext cx="209026" cy="199125"/>
              </a:xfrm>
              <a:prstGeom prst="ellipse">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6" name="Straight Connector 55">
                <a:extLst>
                  <a:ext uri="{FF2B5EF4-FFF2-40B4-BE49-F238E27FC236}">
                    <a16:creationId xmlns:a16="http://schemas.microsoft.com/office/drawing/2014/main" id="{5A06E73C-C8AE-40A3-9DAA-DBCC85E43943}"/>
                  </a:ext>
                </a:extLst>
              </p:cNvPr>
              <p:cNvCxnSpPr>
                <a:cxnSpLocks/>
                <a:stCxn id="57" idx="7"/>
                <a:endCxn id="55" idx="3"/>
              </p:cNvCxnSpPr>
              <p:nvPr/>
            </p:nvCxnSpPr>
            <p:spPr>
              <a:xfrm flipV="1">
                <a:off x="992146" y="4010988"/>
                <a:ext cx="1378992" cy="1053776"/>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5078B36D-F08C-4892-ABF4-493E09594C27}"/>
                  </a:ext>
                </a:extLst>
              </p:cNvPr>
              <p:cNvSpPr/>
              <p:nvPr/>
            </p:nvSpPr>
            <p:spPr>
              <a:xfrm>
                <a:off x="813731" y="5035603"/>
                <a:ext cx="209026" cy="199125"/>
              </a:xfrm>
              <a:prstGeom prst="ellipse">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8" name="Straight Connector 57">
                <a:extLst>
                  <a:ext uri="{FF2B5EF4-FFF2-40B4-BE49-F238E27FC236}">
                    <a16:creationId xmlns:a16="http://schemas.microsoft.com/office/drawing/2014/main" id="{DAC2DADF-1A67-41F4-9B73-E30E3849C6C5}"/>
                  </a:ext>
                </a:extLst>
              </p:cNvPr>
              <p:cNvCxnSpPr>
                <a:cxnSpLocks/>
                <a:stCxn id="49" idx="5"/>
                <a:endCxn id="59" idx="1"/>
              </p:cNvCxnSpPr>
              <p:nvPr/>
            </p:nvCxnSpPr>
            <p:spPr>
              <a:xfrm>
                <a:off x="1001234" y="1696760"/>
                <a:ext cx="494130" cy="744697"/>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85599AA-F539-4EE6-A272-8549F33EABEA}"/>
                  </a:ext>
                </a:extLst>
              </p:cNvPr>
              <p:cNvSpPr/>
              <p:nvPr/>
            </p:nvSpPr>
            <p:spPr>
              <a:xfrm>
                <a:off x="1464753" y="2412296"/>
                <a:ext cx="209026" cy="199125"/>
              </a:xfrm>
              <a:prstGeom prst="ellipse">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0" name="Oval 59">
                <a:extLst>
                  <a:ext uri="{FF2B5EF4-FFF2-40B4-BE49-F238E27FC236}">
                    <a16:creationId xmlns:a16="http://schemas.microsoft.com/office/drawing/2014/main" id="{E1B702BC-BEF6-49B4-8CB5-89516FFBB78C}"/>
                  </a:ext>
                </a:extLst>
              </p:cNvPr>
              <p:cNvSpPr/>
              <p:nvPr/>
            </p:nvSpPr>
            <p:spPr>
              <a:xfrm>
                <a:off x="2688897" y="2483487"/>
                <a:ext cx="209026" cy="199125"/>
              </a:xfrm>
              <a:prstGeom prst="ellipse">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1" name="Straight Connector 60">
                <a:extLst>
                  <a:ext uri="{FF2B5EF4-FFF2-40B4-BE49-F238E27FC236}">
                    <a16:creationId xmlns:a16="http://schemas.microsoft.com/office/drawing/2014/main" id="{97EE65BD-984F-4C4F-A9BD-29483EF917C0}"/>
                  </a:ext>
                </a:extLst>
              </p:cNvPr>
              <p:cNvCxnSpPr>
                <a:cxnSpLocks/>
                <a:stCxn id="59" idx="6"/>
                <a:endCxn id="60" idx="2"/>
              </p:cNvCxnSpPr>
              <p:nvPr/>
            </p:nvCxnSpPr>
            <p:spPr>
              <a:xfrm>
                <a:off x="1673779" y="2511859"/>
                <a:ext cx="1015118" cy="71191"/>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FE5A3549-4948-4666-A3F1-9C1D62210BE4}"/>
                </a:ext>
              </a:extLst>
            </p:cNvPr>
            <p:cNvGrpSpPr/>
            <p:nvPr/>
          </p:nvGrpSpPr>
          <p:grpSpPr>
            <a:xfrm>
              <a:off x="2521478" y="2919643"/>
              <a:ext cx="893292" cy="2315085"/>
              <a:chOff x="2574818" y="2919643"/>
              <a:chExt cx="893292" cy="2315085"/>
            </a:xfrm>
          </p:grpSpPr>
          <p:sp>
            <p:nvSpPr>
              <p:cNvPr id="43" name="Rectangle 42">
                <a:extLst>
                  <a:ext uri="{FF2B5EF4-FFF2-40B4-BE49-F238E27FC236}">
                    <a16:creationId xmlns:a16="http://schemas.microsoft.com/office/drawing/2014/main" id="{BBE73F69-989E-4037-9055-BD022C604B62}"/>
                  </a:ext>
                </a:extLst>
              </p:cNvPr>
              <p:cNvSpPr/>
              <p:nvPr/>
            </p:nvSpPr>
            <p:spPr>
              <a:xfrm>
                <a:off x="2575196" y="2919643"/>
                <a:ext cx="892914" cy="302062"/>
              </a:xfrm>
              <a:prstGeom prst="rect">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F149766A-2086-46A1-BA73-EAEAAB3D03E5}"/>
                  </a:ext>
                </a:extLst>
              </p:cNvPr>
              <p:cNvSpPr/>
              <p:nvPr/>
            </p:nvSpPr>
            <p:spPr>
              <a:xfrm rot="5400000">
                <a:off x="2060810" y="4081762"/>
                <a:ext cx="1929135" cy="209026"/>
              </a:xfrm>
              <a:prstGeom prst="rect">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AA92253C-3FDB-4D6C-962D-27ACA516624D}"/>
                  </a:ext>
                </a:extLst>
              </p:cNvPr>
              <p:cNvSpPr/>
              <p:nvPr/>
            </p:nvSpPr>
            <p:spPr>
              <a:xfrm>
                <a:off x="2574818" y="5150843"/>
                <a:ext cx="892914" cy="83885"/>
              </a:xfrm>
              <a:prstGeom prst="rect">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4" name="Group 13">
              <a:extLst>
                <a:ext uri="{FF2B5EF4-FFF2-40B4-BE49-F238E27FC236}">
                  <a16:creationId xmlns:a16="http://schemas.microsoft.com/office/drawing/2014/main" id="{B1664000-F487-46C3-88F8-682615526CE6}"/>
                </a:ext>
              </a:extLst>
            </p:cNvPr>
            <p:cNvGrpSpPr/>
            <p:nvPr/>
          </p:nvGrpSpPr>
          <p:grpSpPr>
            <a:xfrm>
              <a:off x="3595999" y="1972215"/>
              <a:ext cx="1882180" cy="3262513"/>
              <a:chOff x="3794119" y="1972215"/>
              <a:chExt cx="1882180" cy="3262513"/>
            </a:xfrm>
          </p:grpSpPr>
          <p:sp>
            <p:nvSpPr>
              <p:cNvPr id="39" name="Rectangle 38">
                <a:extLst>
                  <a:ext uri="{FF2B5EF4-FFF2-40B4-BE49-F238E27FC236}">
                    <a16:creationId xmlns:a16="http://schemas.microsoft.com/office/drawing/2014/main" id="{75B647DC-237C-424F-904E-B1A87C2A8C1B}"/>
                  </a:ext>
                </a:extLst>
              </p:cNvPr>
              <p:cNvSpPr/>
              <p:nvPr/>
            </p:nvSpPr>
            <p:spPr>
              <a:xfrm>
                <a:off x="3794119" y="2919643"/>
                <a:ext cx="1882180" cy="302062"/>
              </a:xfrm>
              <a:prstGeom prst="rect">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Rectangle 39">
                <a:extLst>
                  <a:ext uri="{FF2B5EF4-FFF2-40B4-BE49-F238E27FC236}">
                    <a16:creationId xmlns:a16="http://schemas.microsoft.com/office/drawing/2014/main" id="{336DDC28-B5B1-473C-A69D-9483967F3DD6}"/>
                  </a:ext>
                </a:extLst>
              </p:cNvPr>
              <p:cNvSpPr/>
              <p:nvPr/>
            </p:nvSpPr>
            <p:spPr>
              <a:xfrm rot="5400000">
                <a:off x="3728697" y="4123704"/>
                <a:ext cx="2013023" cy="209026"/>
              </a:xfrm>
              <a:prstGeom prst="rect">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979CF6EA-0AA0-4759-961B-F7BCCBA01B1F}"/>
                  </a:ext>
                </a:extLst>
              </p:cNvPr>
              <p:cNvSpPr/>
              <p:nvPr/>
            </p:nvSpPr>
            <p:spPr>
              <a:xfrm>
                <a:off x="3966596" y="2867763"/>
                <a:ext cx="999687" cy="45719"/>
              </a:xfrm>
              <a:prstGeom prst="rect">
                <a:avLst/>
              </a:prstGeom>
              <a:noFill/>
              <a:ln w="1905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51AF0587-6DF5-43D8-A285-A1160603A752}"/>
                  </a:ext>
                </a:extLst>
              </p:cNvPr>
              <p:cNvSpPr/>
              <p:nvPr/>
            </p:nvSpPr>
            <p:spPr>
              <a:xfrm rot="7033388">
                <a:off x="4650347" y="2449199"/>
                <a:ext cx="999687" cy="45719"/>
              </a:xfrm>
              <a:prstGeom prst="rect">
                <a:avLst/>
              </a:prstGeom>
              <a:noFill/>
              <a:ln w="1905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15" name="Rectangle 14">
              <a:extLst>
                <a:ext uri="{FF2B5EF4-FFF2-40B4-BE49-F238E27FC236}">
                  <a16:creationId xmlns:a16="http://schemas.microsoft.com/office/drawing/2014/main" id="{6375501A-3CB9-4A9F-82F9-43F2CDE575F4}"/>
                </a:ext>
              </a:extLst>
            </p:cNvPr>
            <p:cNvSpPr/>
            <p:nvPr/>
          </p:nvSpPr>
          <p:spPr>
            <a:xfrm>
              <a:off x="5689385" y="3329291"/>
              <a:ext cx="778236" cy="197547"/>
            </a:xfrm>
            <a:prstGeom prst="rect">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6" name="Group 15">
              <a:extLst>
                <a:ext uri="{FF2B5EF4-FFF2-40B4-BE49-F238E27FC236}">
                  <a16:creationId xmlns:a16="http://schemas.microsoft.com/office/drawing/2014/main" id="{0EE34BDF-87FD-4844-B525-43702A58BF29}"/>
                </a:ext>
              </a:extLst>
            </p:cNvPr>
            <p:cNvGrpSpPr/>
            <p:nvPr/>
          </p:nvGrpSpPr>
          <p:grpSpPr>
            <a:xfrm>
              <a:off x="7881928" y="2290335"/>
              <a:ext cx="3373988" cy="5689659"/>
              <a:chOff x="8280390" y="2360328"/>
              <a:chExt cx="3373988" cy="5689659"/>
            </a:xfrm>
          </p:grpSpPr>
          <p:sp>
            <p:nvSpPr>
              <p:cNvPr id="28" name="Arc 27">
                <a:extLst>
                  <a:ext uri="{FF2B5EF4-FFF2-40B4-BE49-F238E27FC236}">
                    <a16:creationId xmlns:a16="http://schemas.microsoft.com/office/drawing/2014/main" id="{E74A3DEC-5F41-4FB4-867E-B1F046672FE1}"/>
                  </a:ext>
                </a:extLst>
              </p:cNvPr>
              <p:cNvSpPr/>
              <p:nvPr/>
            </p:nvSpPr>
            <p:spPr>
              <a:xfrm rot="15780880">
                <a:off x="7213775" y="3778980"/>
                <a:ext cx="5559877" cy="2740155"/>
              </a:xfrm>
              <a:prstGeom prst="arc">
                <a:avLst>
                  <a:gd name="adj1" fmla="val 16200000"/>
                  <a:gd name="adj2" fmla="val 20411557"/>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29" name="Arc 28">
                <a:extLst>
                  <a:ext uri="{FF2B5EF4-FFF2-40B4-BE49-F238E27FC236}">
                    <a16:creationId xmlns:a16="http://schemas.microsoft.com/office/drawing/2014/main" id="{CEB3761D-2A7F-4100-BDF3-77B88024C824}"/>
                  </a:ext>
                </a:extLst>
              </p:cNvPr>
              <p:cNvSpPr/>
              <p:nvPr/>
            </p:nvSpPr>
            <p:spPr>
              <a:xfrm rot="15780880">
                <a:off x="7477303" y="3770189"/>
                <a:ext cx="5559877" cy="2740155"/>
              </a:xfrm>
              <a:prstGeom prst="arc">
                <a:avLst>
                  <a:gd name="adj1" fmla="val 16200000"/>
                  <a:gd name="adj2" fmla="val 19302300"/>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0" name="Arc 29">
                <a:extLst>
                  <a:ext uri="{FF2B5EF4-FFF2-40B4-BE49-F238E27FC236}">
                    <a16:creationId xmlns:a16="http://schemas.microsoft.com/office/drawing/2014/main" id="{1D739C4E-E213-47DC-A9DE-E7040DB4C785}"/>
                  </a:ext>
                </a:extLst>
              </p:cNvPr>
              <p:cNvSpPr/>
              <p:nvPr/>
            </p:nvSpPr>
            <p:spPr>
              <a:xfrm rot="15613073">
                <a:off x="7504362" y="3899971"/>
                <a:ext cx="5559877" cy="2740155"/>
              </a:xfrm>
              <a:prstGeom prst="arc">
                <a:avLst>
                  <a:gd name="adj1" fmla="val 19774940"/>
                  <a:gd name="adj2" fmla="val 20453817"/>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nvGrpSpPr>
              <p:cNvPr id="31" name="Group 30">
                <a:extLst>
                  <a:ext uri="{FF2B5EF4-FFF2-40B4-BE49-F238E27FC236}">
                    <a16:creationId xmlns:a16="http://schemas.microsoft.com/office/drawing/2014/main" id="{CA18E132-497C-4CE7-BE94-DC3C305DB518}"/>
                  </a:ext>
                </a:extLst>
              </p:cNvPr>
              <p:cNvGrpSpPr/>
              <p:nvPr/>
            </p:nvGrpSpPr>
            <p:grpSpPr>
              <a:xfrm>
                <a:off x="8280390" y="2533664"/>
                <a:ext cx="1333093" cy="2767340"/>
                <a:chOff x="8280390" y="2533664"/>
                <a:chExt cx="1333093" cy="2767340"/>
              </a:xfrm>
            </p:grpSpPr>
            <p:sp>
              <p:nvSpPr>
                <p:cNvPr id="32" name="Arc 31">
                  <a:extLst>
                    <a:ext uri="{FF2B5EF4-FFF2-40B4-BE49-F238E27FC236}">
                      <a16:creationId xmlns:a16="http://schemas.microsoft.com/office/drawing/2014/main" id="{1822E407-B311-496F-8091-D17C88B4DAB6}"/>
                    </a:ext>
                  </a:extLst>
                </p:cNvPr>
                <p:cNvSpPr/>
                <p:nvPr/>
              </p:nvSpPr>
              <p:spPr>
                <a:xfrm>
                  <a:off x="8280390" y="3028958"/>
                  <a:ext cx="1333093" cy="802528"/>
                </a:xfrm>
                <a:prstGeom prst="arc">
                  <a:avLst>
                    <a:gd name="adj1" fmla="val 15834192"/>
                    <a:gd name="adj2" fmla="val 5787761"/>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3" name="Arc 32">
                  <a:extLst>
                    <a:ext uri="{FF2B5EF4-FFF2-40B4-BE49-F238E27FC236}">
                      <a16:creationId xmlns:a16="http://schemas.microsoft.com/office/drawing/2014/main" id="{E3423089-6BE7-44C9-A416-458EB99508B9}"/>
                    </a:ext>
                  </a:extLst>
                </p:cNvPr>
                <p:cNvSpPr/>
                <p:nvPr/>
              </p:nvSpPr>
              <p:spPr>
                <a:xfrm>
                  <a:off x="8598268" y="3173464"/>
                  <a:ext cx="876299" cy="511071"/>
                </a:xfrm>
                <a:prstGeom prst="arc">
                  <a:avLst>
                    <a:gd name="adj1" fmla="val 17162332"/>
                    <a:gd name="adj2" fmla="val 6769727"/>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cxnSp>
              <p:nvCxnSpPr>
                <p:cNvPr id="34" name="Straight Connector 33">
                  <a:extLst>
                    <a:ext uri="{FF2B5EF4-FFF2-40B4-BE49-F238E27FC236}">
                      <a16:creationId xmlns:a16="http://schemas.microsoft.com/office/drawing/2014/main" id="{B5CF2D0D-76D4-4C42-AE73-C6D49F23C1BD}"/>
                    </a:ext>
                  </a:extLst>
                </p:cNvPr>
                <p:cNvCxnSpPr>
                  <a:cxnSpLocks/>
                </p:cNvCxnSpPr>
                <p:nvPr/>
              </p:nvCxnSpPr>
              <p:spPr>
                <a:xfrm flipH="1">
                  <a:off x="8616553" y="5301003"/>
                  <a:ext cx="298847" cy="1"/>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5A764EC-9D0F-43A2-A94F-D77A7938566A}"/>
                    </a:ext>
                  </a:extLst>
                </p:cNvPr>
                <p:cNvSpPr/>
                <p:nvPr/>
              </p:nvSpPr>
              <p:spPr>
                <a:xfrm>
                  <a:off x="9003933" y="2533664"/>
                  <a:ext cx="369116" cy="385894"/>
                </a:xfrm>
                <a:prstGeom prst="ellipse">
                  <a:avLst/>
                </a:prstGeom>
                <a:noFill/>
                <a:ln w="38100">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6" name="Straight Connector 35">
                  <a:extLst>
                    <a:ext uri="{FF2B5EF4-FFF2-40B4-BE49-F238E27FC236}">
                      <a16:creationId xmlns:a16="http://schemas.microsoft.com/office/drawing/2014/main" id="{A856F302-A868-4EDF-9D4B-C9C3FD661F6F}"/>
                    </a:ext>
                  </a:extLst>
                </p:cNvPr>
                <p:cNvCxnSpPr>
                  <a:cxnSpLocks/>
                </p:cNvCxnSpPr>
                <p:nvPr/>
              </p:nvCxnSpPr>
              <p:spPr>
                <a:xfrm rot="1118977" flipH="1" flipV="1">
                  <a:off x="9066293" y="2627708"/>
                  <a:ext cx="55055" cy="68806"/>
                </a:xfrm>
                <a:prstGeom prst="line">
                  <a:avLst/>
                </a:prstGeom>
                <a:ln w="19050">
                  <a:solidFill>
                    <a:srgbClr val="27A7A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AEC5C8E-4E53-4A0C-B8D0-F83A7287D513}"/>
                    </a:ext>
                  </a:extLst>
                </p:cNvPr>
                <p:cNvCxnSpPr>
                  <a:cxnSpLocks/>
                </p:cNvCxnSpPr>
                <p:nvPr/>
              </p:nvCxnSpPr>
              <p:spPr>
                <a:xfrm rot="6518977" flipH="1" flipV="1">
                  <a:off x="9060870" y="2633540"/>
                  <a:ext cx="67418" cy="56189"/>
                </a:xfrm>
                <a:prstGeom prst="line">
                  <a:avLst/>
                </a:prstGeom>
                <a:ln w="19050">
                  <a:solidFill>
                    <a:srgbClr val="27A7A5"/>
                  </a:solidFill>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C83726FB-2947-4090-9027-CB98EB617F21}"/>
                    </a:ext>
                  </a:extLst>
                </p:cNvPr>
                <p:cNvSpPr/>
                <p:nvPr/>
              </p:nvSpPr>
              <p:spPr>
                <a:xfrm rot="21051415">
                  <a:off x="8909319" y="2796429"/>
                  <a:ext cx="195006" cy="86645"/>
                </a:xfrm>
                <a:prstGeom prst="arc">
                  <a:avLst/>
                </a:prstGeom>
                <a:ln w="1905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grpSp>
        <p:grpSp>
          <p:nvGrpSpPr>
            <p:cNvPr id="17" name="Group 16">
              <a:extLst>
                <a:ext uri="{FF2B5EF4-FFF2-40B4-BE49-F238E27FC236}">
                  <a16:creationId xmlns:a16="http://schemas.microsoft.com/office/drawing/2014/main" id="{BB55CC19-A71F-49AC-9221-1BB858563EA1}"/>
                </a:ext>
              </a:extLst>
            </p:cNvPr>
            <p:cNvGrpSpPr/>
            <p:nvPr/>
          </p:nvGrpSpPr>
          <p:grpSpPr>
            <a:xfrm>
              <a:off x="6716793" y="2127936"/>
              <a:ext cx="3816944" cy="3734675"/>
              <a:chOff x="7158753" y="2135556"/>
              <a:chExt cx="3816944" cy="3734675"/>
            </a:xfrm>
          </p:grpSpPr>
          <p:sp>
            <p:nvSpPr>
              <p:cNvPr id="20" name="Arc 19">
                <a:extLst>
                  <a:ext uri="{FF2B5EF4-FFF2-40B4-BE49-F238E27FC236}">
                    <a16:creationId xmlns:a16="http://schemas.microsoft.com/office/drawing/2014/main" id="{D52269FC-7B62-4AF7-B0E8-4B8CA49FE7EE}"/>
                  </a:ext>
                </a:extLst>
              </p:cNvPr>
              <p:cNvSpPr/>
              <p:nvPr/>
            </p:nvSpPr>
            <p:spPr>
              <a:xfrm>
                <a:off x="7421247" y="3155136"/>
                <a:ext cx="642745" cy="697721"/>
              </a:xfrm>
              <a:prstGeom prst="arc">
                <a:avLst>
                  <a:gd name="adj1" fmla="val 1409750"/>
                  <a:gd name="adj2" fmla="val 10400012"/>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1" name="Arc 20">
                <a:extLst>
                  <a:ext uri="{FF2B5EF4-FFF2-40B4-BE49-F238E27FC236}">
                    <a16:creationId xmlns:a16="http://schemas.microsoft.com/office/drawing/2014/main" id="{53360C5A-5816-47C0-9F22-1DB979FCE326}"/>
                  </a:ext>
                </a:extLst>
              </p:cNvPr>
              <p:cNvSpPr/>
              <p:nvPr/>
            </p:nvSpPr>
            <p:spPr>
              <a:xfrm>
                <a:off x="7158753" y="3016871"/>
                <a:ext cx="1157628" cy="1119525"/>
              </a:xfrm>
              <a:prstGeom prst="arc">
                <a:avLst>
                  <a:gd name="adj1" fmla="val 266819"/>
                  <a:gd name="adj2" fmla="val 10799692"/>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cxnSp>
            <p:nvCxnSpPr>
              <p:cNvPr id="22" name="Straight Connector 21">
                <a:extLst>
                  <a:ext uri="{FF2B5EF4-FFF2-40B4-BE49-F238E27FC236}">
                    <a16:creationId xmlns:a16="http://schemas.microsoft.com/office/drawing/2014/main" id="{B178E367-BBEE-4E1C-AE53-39AF52143EA7}"/>
                  </a:ext>
                </a:extLst>
              </p:cNvPr>
              <p:cNvCxnSpPr>
                <a:cxnSpLocks/>
              </p:cNvCxnSpPr>
              <p:nvPr/>
            </p:nvCxnSpPr>
            <p:spPr>
              <a:xfrm flipH="1" flipV="1">
                <a:off x="7522349" y="2741694"/>
                <a:ext cx="260356" cy="45246"/>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C38A8939-542C-4D24-A32F-CF8C9D0B398C}"/>
                  </a:ext>
                </a:extLst>
              </p:cNvPr>
              <p:cNvSpPr/>
              <p:nvPr/>
            </p:nvSpPr>
            <p:spPr>
              <a:xfrm rot="15982091">
                <a:off x="7278936" y="2235544"/>
                <a:ext cx="2422792" cy="2659316"/>
              </a:xfrm>
              <a:prstGeom prst="arc">
                <a:avLst>
                  <a:gd name="adj1" fmla="val 16200000"/>
                  <a:gd name="adj2" fmla="val 18877107"/>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24" name="Arc 23">
                <a:extLst>
                  <a:ext uri="{FF2B5EF4-FFF2-40B4-BE49-F238E27FC236}">
                    <a16:creationId xmlns:a16="http://schemas.microsoft.com/office/drawing/2014/main" id="{74B6EE37-A731-41A6-BD55-59535390BC4E}"/>
                  </a:ext>
                </a:extLst>
              </p:cNvPr>
              <p:cNvSpPr/>
              <p:nvPr/>
            </p:nvSpPr>
            <p:spPr>
              <a:xfrm rot="15982091">
                <a:off x="7719731" y="2128101"/>
                <a:ext cx="2062716" cy="2659316"/>
              </a:xfrm>
              <a:prstGeom prst="arc">
                <a:avLst>
                  <a:gd name="adj1" fmla="val 16200000"/>
                  <a:gd name="adj2" fmla="val 18527845"/>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25" name="Arc 24">
                <a:extLst>
                  <a:ext uri="{FF2B5EF4-FFF2-40B4-BE49-F238E27FC236}">
                    <a16:creationId xmlns:a16="http://schemas.microsoft.com/office/drawing/2014/main" id="{51D0DBE0-C393-449A-958A-806F31F5F8DF}"/>
                  </a:ext>
                </a:extLst>
              </p:cNvPr>
              <p:cNvSpPr/>
              <p:nvPr/>
            </p:nvSpPr>
            <p:spPr>
              <a:xfrm rot="16200000">
                <a:off x="8419015" y="2284884"/>
                <a:ext cx="2454047" cy="2659316"/>
              </a:xfrm>
              <a:prstGeom prst="arc">
                <a:avLst>
                  <a:gd name="adj1" fmla="val 16136026"/>
                  <a:gd name="adj2" fmla="val 18132295"/>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26" name="Arc 25">
                <a:extLst>
                  <a:ext uri="{FF2B5EF4-FFF2-40B4-BE49-F238E27FC236}">
                    <a16:creationId xmlns:a16="http://schemas.microsoft.com/office/drawing/2014/main" id="{90701D1C-3428-46B7-AD4B-9D9454D7171D}"/>
                  </a:ext>
                </a:extLst>
              </p:cNvPr>
              <p:cNvSpPr/>
              <p:nvPr/>
            </p:nvSpPr>
            <p:spPr>
              <a:xfrm rot="16200000">
                <a:off x="7471718" y="2673236"/>
                <a:ext cx="3734675" cy="2659316"/>
              </a:xfrm>
              <a:prstGeom prst="arc">
                <a:avLst>
                  <a:gd name="adj1" fmla="val 17092199"/>
                  <a:gd name="adj2" fmla="val 19086965"/>
                </a:avLst>
              </a:prstGeom>
              <a:ln w="38100">
                <a:solidFill>
                  <a:srgbClr val="27A7A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cxnSp>
            <p:nvCxnSpPr>
              <p:cNvPr id="27" name="Straight Connector 26">
                <a:extLst>
                  <a:ext uri="{FF2B5EF4-FFF2-40B4-BE49-F238E27FC236}">
                    <a16:creationId xmlns:a16="http://schemas.microsoft.com/office/drawing/2014/main" id="{A3FD39A8-A6D6-453E-AC92-8FB1751798D3}"/>
                  </a:ext>
                </a:extLst>
              </p:cNvPr>
              <p:cNvCxnSpPr>
                <a:cxnSpLocks/>
              </p:cNvCxnSpPr>
              <p:nvPr/>
            </p:nvCxnSpPr>
            <p:spPr>
              <a:xfrm flipH="1" flipV="1">
                <a:off x="8286521" y="2867763"/>
                <a:ext cx="270674" cy="64743"/>
              </a:xfrm>
              <a:prstGeom prst="line">
                <a:avLst/>
              </a:prstGeom>
              <a:ln w="38100">
                <a:solidFill>
                  <a:srgbClr val="27A7A5"/>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8368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6">
            <a:extLst>
              <a:ext uri="{FF2B5EF4-FFF2-40B4-BE49-F238E27FC236}">
                <a16:creationId xmlns:a16="http://schemas.microsoft.com/office/drawing/2014/main" id="{D4593436-7388-43E5-B9AB-0843B9EDD7E6}"/>
              </a:ext>
            </a:extLst>
          </p:cNvPr>
          <p:cNvSpPr/>
          <p:nvPr/>
        </p:nvSpPr>
        <p:spPr>
          <a:xfrm rot="5400000">
            <a:off x="-298175" y="642732"/>
            <a:ext cx="1033672" cy="437322"/>
          </a:xfrm>
          <a:prstGeom prst="triangle">
            <a:avLst/>
          </a:prstGeom>
          <a:solidFill>
            <a:srgbClr val="00C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B39F725-589F-4062-B29E-3F99ECDFAF52}"/>
              </a:ext>
            </a:extLst>
          </p:cNvPr>
          <p:cNvSpPr/>
          <p:nvPr/>
        </p:nvSpPr>
        <p:spPr>
          <a:xfrm>
            <a:off x="867401" y="668963"/>
            <a:ext cx="9462842" cy="523220"/>
          </a:xfrm>
          <a:prstGeom prst="rect">
            <a:avLst/>
          </a:prstGeom>
        </p:spPr>
        <p:txBody>
          <a:bodyPr wrap="square">
            <a:spAutoFit/>
          </a:bodyPr>
          <a:lstStyle/>
          <a:p>
            <a:r>
              <a:rPr lang="en-US" altLang="zh-CN" sz="2800" dirty="0">
                <a:effectLst/>
                <a:latin typeface="Avenir Next" panose="020B0503020202020204" pitchFamily="34" charset="0"/>
              </a:rPr>
              <a:t>APPENDIX</a:t>
            </a:r>
            <a:endParaRPr lang="en-CA" sz="2800" dirty="0">
              <a:effectLst/>
              <a:latin typeface="Avenir Next" panose="020B0503020202020204" pitchFamily="34" charset="0"/>
            </a:endParaRPr>
          </a:p>
        </p:txBody>
      </p:sp>
      <p:sp>
        <p:nvSpPr>
          <p:cNvPr id="6" name="TextBox 5">
            <a:extLst>
              <a:ext uri="{FF2B5EF4-FFF2-40B4-BE49-F238E27FC236}">
                <a16:creationId xmlns:a16="http://schemas.microsoft.com/office/drawing/2014/main" id="{90BC5AB4-CF5B-4930-BF63-95A2A58B4A91}"/>
              </a:ext>
            </a:extLst>
          </p:cNvPr>
          <p:cNvSpPr txBox="1"/>
          <p:nvPr/>
        </p:nvSpPr>
        <p:spPr>
          <a:xfrm>
            <a:off x="874553" y="1155035"/>
            <a:ext cx="4461163"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27A7A5"/>
                </a:solidFill>
              </a:rPr>
              <a:t>Real Product</a:t>
            </a:r>
          </a:p>
        </p:txBody>
      </p:sp>
      <p:pic>
        <p:nvPicPr>
          <p:cNvPr id="7" name="Picture 6" descr="A picture containing indoor, sitting, remote, dark&#10;&#10;Description automatically generated">
            <a:extLst>
              <a:ext uri="{FF2B5EF4-FFF2-40B4-BE49-F238E27FC236}">
                <a16:creationId xmlns:a16="http://schemas.microsoft.com/office/drawing/2014/main" id="{F3C5247D-8AAA-49B6-A0C6-BF6614D6C7F8}"/>
              </a:ext>
            </a:extLst>
          </p:cNvPr>
          <p:cNvPicPr>
            <a:picLocks noChangeAspect="1"/>
          </p:cNvPicPr>
          <p:nvPr/>
        </p:nvPicPr>
        <p:blipFill rotWithShape="1">
          <a:blip r:embed="rId3">
            <a:extLst>
              <a:ext uri="{28A0092B-C50C-407E-A947-70E740481C1C}">
                <a14:useLocalDpi xmlns:a14="http://schemas.microsoft.com/office/drawing/2010/main" val="0"/>
              </a:ext>
            </a:extLst>
          </a:blip>
          <a:srcRect l="19722" r="26760"/>
          <a:stretch/>
        </p:blipFill>
        <p:spPr>
          <a:xfrm>
            <a:off x="0" y="2739875"/>
            <a:ext cx="5842861" cy="4118125"/>
          </a:xfrm>
          <a:prstGeom prst="rect">
            <a:avLst/>
          </a:prstGeom>
        </p:spPr>
      </p:pic>
      <p:pic>
        <p:nvPicPr>
          <p:cNvPr id="9" name="Picture 8" descr="A picture containing sitting, dark, table, remote&#10;&#10;Description automatically generated">
            <a:extLst>
              <a:ext uri="{FF2B5EF4-FFF2-40B4-BE49-F238E27FC236}">
                <a16:creationId xmlns:a16="http://schemas.microsoft.com/office/drawing/2014/main" id="{61DCE400-3FF8-4217-82E1-9CEB6718FE32}"/>
              </a:ext>
            </a:extLst>
          </p:cNvPr>
          <p:cNvPicPr>
            <a:picLocks noChangeAspect="1"/>
          </p:cNvPicPr>
          <p:nvPr/>
        </p:nvPicPr>
        <p:blipFill rotWithShape="1">
          <a:blip r:embed="rId4">
            <a:extLst>
              <a:ext uri="{28A0092B-C50C-407E-A947-70E740481C1C}">
                <a14:useLocalDpi xmlns:a14="http://schemas.microsoft.com/office/drawing/2010/main" val="0"/>
              </a:ext>
            </a:extLst>
          </a:blip>
          <a:srcRect l="34080" t="-533" r="21593" b="533"/>
          <a:stretch/>
        </p:blipFill>
        <p:spPr>
          <a:xfrm>
            <a:off x="2828663" y="0"/>
            <a:ext cx="4128496" cy="3513098"/>
          </a:xfrm>
          <a:prstGeom prst="rect">
            <a:avLst/>
          </a:prstGeom>
        </p:spPr>
      </p:pic>
      <p:pic>
        <p:nvPicPr>
          <p:cNvPr id="12" name="Picture 11" descr="A close up of a necklace&#10;&#10;Description automatically generated">
            <a:extLst>
              <a:ext uri="{FF2B5EF4-FFF2-40B4-BE49-F238E27FC236}">
                <a16:creationId xmlns:a16="http://schemas.microsoft.com/office/drawing/2014/main" id="{A97458D6-A740-438C-A8CE-C4C6389CFC18}"/>
              </a:ext>
            </a:extLst>
          </p:cNvPr>
          <p:cNvPicPr>
            <a:picLocks noChangeAspect="1"/>
          </p:cNvPicPr>
          <p:nvPr/>
        </p:nvPicPr>
        <p:blipFill rotWithShape="1">
          <a:blip r:embed="rId5">
            <a:extLst>
              <a:ext uri="{28A0092B-C50C-407E-A947-70E740481C1C}">
                <a14:useLocalDpi xmlns:a14="http://schemas.microsoft.com/office/drawing/2010/main" val="0"/>
              </a:ext>
            </a:extLst>
          </a:blip>
          <a:srcRect l="41278" r="26085"/>
          <a:stretch/>
        </p:blipFill>
        <p:spPr>
          <a:xfrm rot="18683565">
            <a:off x="6697084" y="2526268"/>
            <a:ext cx="4098623" cy="4745440"/>
          </a:xfrm>
          <a:prstGeom prst="rect">
            <a:avLst/>
          </a:prstGeom>
        </p:spPr>
      </p:pic>
      <p:pic>
        <p:nvPicPr>
          <p:cNvPr id="13" name="Picture 12" descr="A close up of a necklace&#10;&#10;Description automatically generated">
            <a:extLst>
              <a:ext uri="{FF2B5EF4-FFF2-40B4-BE49-F238E27FC236}">
                <a16:creationId xmlns:a16="http://schemas.microsoft.com/office/drawing/2014/main" id="{7294C22A-6822-40BC-8919-E380351E8E6A}"/>
              </a:ext>
            </a:extLst>
          </p:cNvPr>
          <p:cNvPicPr>
            <a:picLocks noChangeAspect="1"/>
          </p:cNvPicPr>
          <p:nvPr/>
        </p:nvPicPr>
        <p:blipFill rotWithShape="1">
          <a:blip r:embed="rId5">
            <a:extLst>
              <a:ext uri="{28A0092B-C50C-407E-A947-70E740481C1C}">
                <a14:useLocalDpi xmlns:a14="http://schemas.microsoft.com/office/drawing/2010/main" val="0"/>
              </a:ext>
            </a:extLst>
          </a:blip>
          <a:srcRect l="45334" t="5439" r="42398" b="53308"/>
          <a:stretch/>
        </p:blipFill>
        <p:spPr>
          <a:xfrm rot="18683565">
            <a:off x="7787094" y="-21323"/>
            <a:ext cx="3369709" cy="4281548"/>
          </a:xfrm>
          <a:prstGeom prst="rect">
            <a:avLst/>
          </a:prstGeom>
        </p:spPr>
      </p:pic>
      <p:pic>
        <p:nvPicPr>
          <p:cNvPr id="15" name="Picture 14" descr="A picture containing indoor, person, toy, looking&#10;&#10;Description automatically generated">
            <a:extLst>
              <a:ext uri="{FF2B5EF4-FFF2-40B4-BE49-F238E27FC236}">
                <a16:creationId xmlns:a16="http://schemas.microsoft.com/office/drawing/2014/main" id="{61320448-7F7B-48F8-9296-B732B576E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3083" y="1016459"/>
            <a:ext cx="1115153" cy="1121722"/>
          </a:xfrm>
          <a:prstGeom prst="rect">
            <a:avLst/>
          </a:prstGeom>
        </p:spPr>
      </p:pic>
      <p:cxnSp>
        <p:nvCxnSpPr>
          <p:cNvPr id="16" name="Straight Connector 15">
            <a:extLst>
              <a:ext uri="{FF2B5EF4-FFF2-40B4-BE49-F238E27FC236}">
                <a16:creationId xmlns:a16="http://schemas.microsoft.com/office/drawing/2014/main" id="{89BAE87E-D5B1-4664-9790-FD6783022E76}"/>
              </a:ext>
            </a:extLst>
          </p:cNvPr>
          <p:cNvCxnSpPr>
            <a:cxnSpLocks/>
          </p:cNvCxnSpPr>
          <p:nvPr/>
        </p:nvCxnSpPr>
        <p:spPr>
          <a:xfrm flipH="1">
            <a:off x="7398844" y="1891692"/>
            <a:ext cx="1190323" cy="740831"/>
          </a:xfrm>
          <a:prstGeom prst="line">
            <a:avLst/>
          </a:prstGeom>
          <a:ln w="28575">
            <a:solidFill>
              <a:srgbClr val="27A7A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46B1849-E78E-4DB0-B7D1-8C3F7C41CD29}"/>
              </a:ext>
            </a:extLst>
          </p:cNvPr>
          <p:cNvSpPr txBox="1"/>
          <p:nvPr/>
        </p:nvSpPr>
        <p:spPr>
          <a:xfrm>
            <a:off x="6349141" y="2632523"/>
            <a:ext cx="5266203" cy="1015663"/>
          </a:xfrm>
          <a:prstGeom prst="rect">
            <a:avLst/>
          </a:prstGeom>
          <a:solidFill>
            <a:srgbClr val="FFFFFF">
              <a:alpha val="83922"/>
            </a:srgbClr>
          </a:solidFill>
          <a:ln w="28575">
            <a:solidFill>
              <a:srgbClr val="27A7A5"/>
            </a:solidFill>
          </a:ln>
        </p:spPr>
        <p:txBody>
          <a:bodyPr wrap="square" rtlCol="0">
            <a:spAutoFit/>
          </a:bodyPr>
          <a:lstStyle/>
          <a:p>
            <a:pPr algn="ctr"/>
            <a:r>
              <a:rPr lang="en-US" sz="2000" dirty="0">
                <a:solidFill>
                  <a:srgbClr val="009A97"/>
                </a:solidFill>
                <a:latin typeface="Calibri" panose="020F0502020204030204" pitchFamily="34" charset="0"/>
                <a:cs typeface="Calibri" panose="020F0502020204030204" pitchFamily="34" charset="0"/>
              </a:rPr>
              <a:t>Flexible with Rotation, Round screen design and auto-calibration algorithm allows it to face up no matter how you orient it</a:t>
            </a:r>
          </a:p>
        </p:txBody>
      </p:sp>
    </p:spTree>
    <p:extLst>
      <p:ext uri="{BB962C8B-B14F-4D97-AF65-F5344CB8AC3E}">
        <p14:creationId xmlns:p14="http://schemas.microsoft.com/office/powerpoint/2010/main" val="2931851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room&#10;&#10;Description automatically generated">
            <a:extLst>
              <a:ext uri="{FF2B5EF4-FFF2-40B4-BE49-F238E27FC236}">
                <a16:creationId xmlns:a16="http://schemas.microsoft.com/office/drawing/2014/main" id="{E8BCDD08-3895-42DD-A5C0-55114B5A2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5927411-8DDD-4BB4-A892-B55C94DD4611}"/>
              </a:ext>
            </a:extLst>
          </p:cNvPr>
          <p:cNvSpPr/>
          <p:nvPr/>
        </p:nvSpPr>
        <p:spPr>
          <a:xfrm flipV="1">
            <a:off x="-32271" y="393608"/>
            <a:ext cx="3780000" cy="1161537"/>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06E2CE2-87DE-4E7E-A80B-5385B424EBD7}"/>
              </a:ext>
            </a:extLst>
          </p:cNvPr>
          <p:cNvSpPr/>
          <p:nvPr/>
        </p:nvSpPr>
        <p:spPr>
          <a:xfrm>
            <a:off x="867401" y="531803"/>
            <a:ext cx="2049535" cy="523220"/>
          </a:xfrm>
          <a:prstGeom prst="rect">
            <a:avLst/>
          </a:prstGeom>
        </p:spPr>
        <p:txBody>
          <a:bodyPr wrap="square">
            <a:spAutoFit/>
          </a:bodyPr>
          <a:lstStyle/>
          <a:p>
            <a:r>
              <a:rPr lang="en-US" altLang="zh-CN" sz="2800" dirty="0">
                <a:effectLst/>
                <a:latin typeface="Avenir Next" panose="020B0503020202020204" pitchFamily="34" charset="0"/>
              </a:rPr>
              <a:t>APPENDIX</a:t>
            </a:r>
            <a:endParaRPr lang="en-CA" sz="2800" dirty="0">
              <a:effectLst/>
              <a:latin typeface="Avenir Next" panose="020B0503020202020204" pitchFamily="34" charset="0"/>
            </a:endParaRPr>
          </a:p>
        </p:txBody>
      </p:sp>
      <p:sp>
        <p:nvSpPr>
          <p:cNvPr id="16" name="Triangle 6">
            <a:extLst>
              <a:ext uri="{FF2B5EF4-FFF2-40B4-BE49-F238E27FC236}">
                <a16:creationId xmlns:a16="http://schemas.microsoft.com/office/drawing/2014/main" id="{D143AAFE-1406-4813-916F-677E2DEDB8AC}"/>
              </a:ext>
            </a:extLst>
          </p:cNvPr>
          <p:cNvSpPr/>
          <p:nvPr/>
        </p:nvSpPr>
        <p:spPr>
          <a:xfrm rot="5400000">
            <a:off x="-420456" y="838165"/>
            <a:ext cx="1033672" cy="192759"/>
          </a:xfrm>
          <a:prstGeom prst="triangle">
            <a:avLst/>
          </a:prstGeom>
          <a:solidFill>
            <a:srgbClr val="00C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D9D9ECF-085C-4709-8326-04671DC79A14}"/>
              </a:ext>
            </a:extLst>
          </p:cNvPr>
          <p:cNvSpPr txBox="1"/>
          <p:nvPr/>
        </p:nvSpPr>
        <p:spPr>
          <a:xfrm>
            <a:off x="874554" y="1008731"/>
            <a:ext cx="1966350"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27A7A5"/>
                </a:solidFill>
              </a:rPr>
              <a:t>Error Posture</a:t>
            </a:r>
          </a:p>
        </p:txBody>
      </p:sp>
    </p:spTree>
    <p:extLst>
      <p:ext uri="{BB962C8B-B14F-4D97-AF65-F5344CB8AC3E}">
        <p14:creationId xmlns:p14="http://schemas.microsoft.com/office/powerpoint/2010/main" val="3077560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a room&#10;&#10;Description automatically generated">
            <a:extLst>
              <a:ext uri="{FF2B5EF4-FFF2-40B4-BE49-F238E27FC236}">
                <a16:creationId xmlns:a16="http://schemas.microsoft.com/office/drawing/2014/main" id="{95B60373-4618-4937-89A0-A886D8390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5927411-8DDD-4BB4-A892-B55C94DD4611}"/>
              </a:ext>
            </a:extLst>
          </p:cNvPr>
          <p:cNvSpPr/>
          <p:nvPr/>
        </p:nvSpPr>
        <p:spPr>
          <a:xfrm flipV="1">
            <a:off x="-32271" y="393608"/>
            <a:ext cx="3780000" cy="1161537"/>
          </a:xfrm>
          <a:prstGeom prst="rect">
            <a:avLst/>
          </a:prstGeom>
          <a:solidFill>
            <a:schemeClr val="bg1">
              <a:lumMod val="9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06E2CE2-87DE-4E7E-A80B-5385B424EBD7}"/>
              </a:ext>
            </a:extLst>
          </p:cNvPr>
          <p:cNvSpPr/>
          <p:nvPr/>
        </p:nvSpPr>
        <p:spPr>
          <a:xfrm>
            <a:off x="867401" y="531803"/>
            <a:ext cx="2049535" cy="523220"/>
          </a:xfrm>
          <a:prstGeom prst="rect">
            <a:avLst/>
          </a:prstGeom>
        </p:spPr>
        <p:txBody>
          <a:bodyPr wrap="square">
            <a:spAutoFit/>
          </a:bodyPr>
          <a:lstStyle/>
          <a:p>
            <a:r>
              <a:rPr lang="en-US" altLang="zh-CN" sz="2800" dirty="0">
                <a:effectLst/>
                <a:latin typeface="Avenir Next" panose="020B0503020202020204" pitchFamily="34" charset="0"/>
              </a:rPr>
              <a:t>APPENDIX</a:t>
            </a:r>
            <a:endParaRPr lang="en-CA" sz="2800" dirty="0">
              <a:effectLst/>
              <a:latin typeface="Avenir Next" panose="020B0503020202020204" pitchFamily="34" charset="0"/>
            </a:endParaRPr>
          </a:p>
        </p:txBody>
      </p:sp>
      <p:sp>
        <p:nvSpPr>
          <p:cNvPr id="16" name="Triangle 6">
            <a:extLst>
              <a:ext uri="{FF2B5EF4-FFF2-40B4-BE49-F238E27FC236}">
                <a16:creationId xmlns:a16="http://schemas.microsoft.com/office/drawing/2014/main" id="{D143AAFE-1406-4813-916F-677E2DEDB8AC}"/>
              </a:ext>
            </a:extLst>
          </p:cNvPr>
          <p:cNvSpPr/>
          <p:nvPr/>
        </p:nvSpPr>
        <p:spPr>
          <a:xfrm rot="5400000">
            <a:off x="-420456" y="838165"/>
            <a:ext cx="1033672" cy="192759"/>
          </a:xfrm>
          <a:prstGeom prst="triangle">
            <a:avLst/>
          </a:prstGeom>
          <a:solidFill>
            <a:srgbClr val="00C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D9D9ECF-085C-4709-8326-04671DC79A14}"/>
              </a:ext>
            </a:extLst>
          </p:cNvPr>
          <p:cNvSpPr txBox="1"/>
          <p:nvPr/>
        </p:nvSpPr>
        <p:spPr>
          <a:xfrm>
            <a:off x="874554" y="1008731"/>
            <a:ext cx="2179542"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27A7A5"/>
                </a:solidFill>
              </a:rPr>
              <a:t>Correct Posture</a:t>
            </a:r>
          </a:p>
        </p:txBody>
      </p:sp>
    </p:spTree>
    <p:extLst>
      <p:ext uri="{BB962C8B-B14F-4D97-AF65-F5344CB8AC3E}">
        <p14:creationId xmlns:p14="http://schemas.microsoft.com/office/powerpoint/2010/main" val="1863806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2BD516-7AE1-3F4E-905A-3FCEC0D50F1E}"/>
              </a:ext>
            </a:extLst>
          </p:cNvPr>
          <p:cNvSpPr/>
          <p:nvPr/>
        </p:nvSpPr>
        <p:spPr>
          <a:xfrm>
            <a:off x="867401" y="668963"/>
            <a:ext cx="9462842" cy="523220"/>
          </a:xfrm>
          <a:prstGeom prst="rect">
            <a:avLst/>
          </a:prstGeom>
        </p:spPr>
        <p:txBody>
          <a:bodyPr wrap="square">
            <a:spAutoFit/>
          </a:bodyPr>
          <a:lstStyle/>
          <a:p>
            <a:r>
              <a:rPr lang="en-US" altLang="zh-CN" sz="2800" dirty="0">
                <a:effectLst/>
                <a:latin typeface="Avenir Next" panose="020B0503020202020204" pitchFamily="34" charset="0"/>
              </a:rPr>
              <a:t>APPENDIX</a:t>
            </a:r>
            <a:endParaRPr lang="en-CA" sz="2800" dirty="0">
              <a:effectLst/>
              <a:latin typeface="Avenir Next" panose="020B0503020202020204" pitchFamily="34" charset="0"/>
            </a:endParaRPr>
          </a:p>
        </p:txBody>
      </p:sp>
      <p:sp>
        <p:nvSpPr>
          <p:cNvPr id="7" name="Triangle 6">
            <a:extLst>
              <a:ext uri="{FF2B5EF4-FFF2-40B4-BE49-F238E27FC236}">
                <a16:creationId xmlns:a16="http://schemas.microsoft.com/office/drawing/2014/main" id="{B43595A6-4C93-0545-B8A8-FD8595358CA8}"/>
              </a:ext>
            </a:extLst>
          </p:cNvPr>
          <p:cNvSpPr/>
          <p:nvPr/>
        </p:nvSpPr>
        <p:spPr>
          <a:xfrm rot="5400000">
            <a:off x="-298175" y="642732"/>
            <a:ext cx="1033672" cy="437322"/>
          </a:xfrm>
          <a:prstGeom prst="triangle">
            <a:avLst/>
          </a:prstGeom>
          <a:solidFill>
            <a:srgbClr val="00C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3AF6FE6-5BE0-8F46-91E1-4DFF2F872A90}"/>
              </a:ext>
            </a:extLst>
          </p:cNvPr>
          <p:cNvGrpSpPr/>
          <p:nvPr/>
        </p:nvGrpSpPr>
        <p:grpSpPr>
          <a:xfrm>
            <a:off x="1171647" y="2215030"/>
            <a:ext cx="9142844" cy="3131233"/>
            <a:chOff x="908411" y="2464411"/>
            <a:chExt cx="9142844" cy="3131233"/>
          </a:xfrm>
        </p:grpSpPr>
        <p:sp>
          <p:nvSpPr>
            <p:cNvPr id="9" name="Rectangle 8">
              <a:extLst>
                <a:ext uri="{FF2B5EF4-FFF2-40B4-BE49-F238E27FC236}">
                  <a16:creationId xmlns:a16="http://schemas.microsoft.com/office/drawing/2014/main" id="{B0C7E132-91A6-BD47-BD6D-8650CCABC8AA}"/>
                </a:ext>
              </a:extLst>
            </p:cNvPr>
            <p:cNvSpPr/>
            <p:nvPr/>
          </p:nvSpPr>
          <p:spPr>
            <a:xfrm>
              <a:off x="6553269" y="3155420"/>
              <a:ext cx="3291999" cy="64125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809C2A-2683-F947-89BD-2A4ECC5C24A1}"/>
                </a:ext>
              </a:extLst>
            </p:cNvPr>
            <p:cNvSpPr txBox="1"/>
            <p:nvPr/>
          </p:nvSpPr>
          <p:spPr>
            <a:xfrm>
              <a:off x="1910277" y="2528660"/>
              <a:ext cx="1593669" cy="307777"/>
            </a:xfrm>
            <a:prstGeom prst="rect">
              <a:avLst/>
            </a:prstGeom>
            <a:noFill/>
          </p:spPr>
          <p:txBody>
            <a:bodyPr wrap="square" rtlCol="0">
              <a:spAutoFit/>
            </a:bodyPr>
            <a:lstStyle/>
            <a:p>
              <a:r>
                <a:rPr lang="en-US" altLang="zh-CN" sz="1400" dirty="0">
                  <a:solidFill>
                    <a:schemeClr val="bg1">
                      <a:lumMod val="50000"/>
                    </a:schemeClr>
                  </a:solidFill>
                  <a:latin typeface="Courier New" panose="02070309020205020404" pitchFamily="49" charset="0"/>
                  <a:cs typeface="Courier New" panose="02070309020205020404" pitchFamily="49" charset="0"/>
                </a:rPr>
                <a:t>Input</a:t>
              </a:r>
              <a:r>
                <a:rPr lang="zh-CN" altLang="en-US" sz="1400" dirty="0">
                  <a:solidFill>
                    <a:schemeClr val="bg1">
                      <a:lumMod val="50000"/>
                    </a:schemeClr>
                  </a:solidFill>
                  <a:latin typeface="Courier New" panose="02070309020205020404" pitchFamily="49" charset="0"/>
                  <a:cs typeface="Courier New" panose="02070309020205020404" pitchFamily="49" charset="0"/>
                </a:rPr>
                <a:t> </a:t>
              </a:r>
              <a:endParaRPr lang="en-US" sz="1400" dirty="0">
                <a:solidFill>
                  <a:schemeClr val="bg1">
                    <a:lumMod val="50000"/>
                  </a:schemeClr>
                </a:solidFill>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99172EBB-BAC4-0443-897C-1B739EBECD41}"/>
                </a:ext>
              </a:extLst>
            </p:cNvPr>
            <p:cNvSpPr txBox="1"/>
            <p:nvPr/>
          </p:nvSpPr>
          <p:spPr>
            <a:xfrm>
              <a:off x="2743200" y="3072429"/>
              <a:ext cx="1296066"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Model</a:t>
              </a:r>
              <a:endParaRPr lang="en-US" sz="16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E9CD68B-7ACF-FE48-A638-7D9C8806ECC2}"/>
                </a:ext>
              </a:extLst>
            </p:cNvPr>
            <p:cNvSpPr txBox="1"/>
            <p:nvPr/>
          </p:nvSpPr>
          <p:spPr>
            <a:xfrm>
              <a:off x="972431" y="3072425"/>
              <a:ext cx="1279866"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Camera</a:t>
              </a:r>
              <a:endParaRPr lang="en-US" sz="1600"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52F1C536-D9BE-5A45-80ED-04F64C5B18BE}"/>
                </a:ext>
              </a:extLst>
            </p:cNvPr>
            <p:cNvSpPr txBox="1"/>
            <p:nvPr/>
          </p:nvSpPr>
          <p:spPr>
            <a:xfrm>
              <a:off x="7229678" y="3205590"/>
              <a:ext cx="2821577" cy="584775"/>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Matching</a:t>
              </a: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algorithm:</a:t>
              </a:r>
            </a:p>
            <a:p>
              <a:r>
                <a:rPr lang="en-US" altLang="zh-CN" sz="1600" dirty="0">
                  <a:latin typeface="Courier New" panose="02070309020205020404" pitchFamily="49" charset="0"/>
                  <a:cs typeface="Courier New" panose="02070309020205020404" pitchFamily="49" charset="0"/>
                </a:rPr>
                <a:t>OpenPose</a:t>
              </a:r>
              <a:endParaRPr lang="en-US" sz="1600"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1B06AA7B-FB05-364A-92EE-0FB3853FF442}"/>
                </a:ext>
              </a:extLst>
            </p:cNvPr>
            <p:cNvSpPr txBox="1"/>
            <p:nvPr/>
          </p:nvSpPr>
          <p:spPr>
            <a:xfrm>
              <a:off x="7667897" y="3973766"/>
              <a:ext cx="1058091"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Output</a:t>
              </a:r>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13A387D5-464C-EB44-BE80-0B9ECCEC436B}"/>
                </a:ext>
              </a:extLst>
            </p:cNvPr>
            <p:cNvSpPr txBox="1"/>
            <p:nvPr/>
          </p:nvSpPr>
          <p:spPr>
            <a:xfrm>
              <a:off x="1657267" y="4557740"/>
              <a:ext cx="2154711"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Correct</a:t>
              </a: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model</a:t>
              </a:r>
              <a:endParaRPr lang="en-US" sz="1600" dirty="0">
                <a:latin typeface="Courier New" panose="02070309020205020404" pitchFamily="49" charset="0"/>
                <a:cs typeface="Courier New" panose="02070309020205020404" pitchFamily="49" charset="0"/>
              </a:endParaRPr>
            </a:p>
          </p:txBody>
        </p:sp>
        <p:pic>
          <p:nvPicPr>
            <p:cNvPr id="16" name="Graphic 15" descr="Web cam">
              <a:extLst>
                <a:ext uri="{FF2B5EF4-FFF2-40B4-BE49-F238E27FC236}">
                  <a16:creationId xmlns:a16="http://schemas.microsoft.com/office/drawing/2014/main" id="{6C63D93C-81B3-8F4F-A8B5-F6AF7A23F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411" y="2486925"/>
              <a:ext cx="742259" cy="742259"/>
            </a:xfrm>
            <a:prstGeom prst="rect">
              <a:avLst/>
            </a:prstGeom>
          </p:spPr>
        </p:pic>
        <p:pic>
          <p:nvPicPr>
            <p:cNvPr id="17" name="Graphic 16" descr="Connected">
              <a:extLst>
                <a:ext uri="{FF2B5EF4-FFF2-40B4-BE49-F238E27FC236}">
                  <a16:creationId xmlns:a16="http://schemas.microsoft.com/office/drawing/2014/main" id="{37FEF1F3-67D7-6D4D-850D-731EBB5FB2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8826" y="2625615"/>
              <a:ext cx="627517" cy="627517"/>
            </a:xfrm>
            <a:prstGeom prst="rect">
              <a:avLst/>
            </a:prstGeom>
          </p:spPr>
        </p:pic>
        <p:cxnSp>
          <p:nvCxnSpPr>
            <p:cNvPr id="18" name="Straight Arrow Connector 17">
              <a:extLst>
                <a:ext uri="{FF2B5EF4-FFF2-40B4-BE49-F238E27FC236}">
                  <a16:creationId xmlns:a16="http://schemas.microsoft.com/office/drawing/2014/main" id="{C2F78830-2291-5D42-A890-DC4E4C0432FC}"/>
                </a:ext>
              </a:extLst>
            </p:cNvPr>
            <p:cNvCxnSpPr>
              <a:cxnSpLocks/>
            </p:cNvCxnSpPr>
            <p:nvPr/>
          </p:nvCxnSpPr>
          <p:spPr>
            <a:xfrm>
              <a:off x="1689214" y="2860159"/>
              <a:ext cx="1008000" cy="0"/>
            </a:xfrm>
            <a:prstGeom prst="straightConnector1">
              <a:avLst/>
            </a:prstGeom>
            <a:ln w="12700">
              <a:solidFill>
                <a:srgbClr val="009A97"/>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324A50B-57D5-E841-B68F-E1F65A0FF448}"/>
                </a:ext>
              </a:extLst>
            </p:cNvPr>
            <p:cNvCxnSpPr>
              <a:cxnSpLocks/>
            </p:cNvCxnSpPr>
            <p:nvPr/>
          </p:nvCxnSpPr>
          <p:spPr>
            <a:xfrm>
              <a:off x="3478324" y="2868867"/>
              <a:ext cx="1008000" cy="0"/>
            </a:xfrm>
            <a:prstGeom prst="straightConnector1">
              <a:avLst/>
            </a:prstGeom>
            <a:ln w="12700">
              <a:solidFill>
                <a:srgbClr val="009A9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423E4FE-F386-1243-8694-5281333D6EDA}"/>
                </a:ext>
              </a:extLst>
            </p:cNvPr>
            <p:cNvCxnSpPr>
              <a:cxnSpLocks/>
            </p:cNvCxnSpPr>
            <p:nvPr/>
          </p:nvCxnSpPr>
          <p:spPr>
            <a:xfrm>
              <a:off x="5310051" y="2903701"/>
              <a:ext cx="1247503" cy="429985"/>
            </a:xfrm>
            <a:prstGeom prst="straightConnector1">
              <a:avLst/>
            </a:prstGeom>
            <a:ln w="12700">
              <a:solidFill>
                <a:srgbClr val="009A97"/>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793A55-2D30-9449-B105-DB57DAC5FC87}"/>
                </a:ext>
              </a:extLst>
            </p:cNvPr>
            <p:cNvSpPr txBox="1"/>
            <p:nvPr/>
          </p:nvSpPr>
          <p:spPr>
            <a:xfrm rot="948825">
              <a:off x="5501945" y="2887616"/>
              <a:ext cx="1656209" cy="307777"/>
            </a:xfrm>
            <a:prstGeom prst="rect">
              <a:avLst/>
            </a:prstGeom>
            <a:noFill/>
            <a:ln w="12700">
              <a:noFill/>
            </a:ln>
          </p:spPr>
          <p:txBody>
            <a:bodyPr wrap="square" rtlCol="0">
              <a:spAutoFit/>
            </a:bodyPr>
            <a:lstStyle/>
            <a:p>
              <a:r>
                <a:rPr lang="en-US" altLang="zh-CN" sz="1400" dirty="0">
                  <a:solidFill>
                    <a:schemeClr val="bg1">
                      <a:lumMod val="50000"/>
                    </a:schemeClr>
                  </a:solidFill>
                  <a:latin typeface="Courier New" panose="02070309020205020404" pitchFamily="49" charset="0"/>
                  <a:cs typeface="Courier New" panose="02070309020205020404" pitchFamily="49" charset="0"/>
                </a:rPr>
                <a:t>Input</a:t>
              </a:r>
              <a:r>
                <a:rPr lang="zh-CN" altLang="en-US" sz="1400" dirty="0">
                  <a:solidFill>
                    <a:schemeClr val="bg1">
                      <a:lumMod val="50000"/>
                    </a:schemeClr>
                  </a:solidFill>
                  <a:latin typeface="Courier New" panose="02070309020205020404" pitchFamily="49" charset="0"/>
                  <a:cs typeface="Courier New" panose="02070309020205020404" pitchFamily="49" charset="0"/>
                </a:rPr>
                <a:t> </a:t>
              </a:r>
              <a:endParaRPr lang="en-US" sz="1400" dirty="0">
                <a:solidFill>
                  <a:schemeClr val="bg1">
                    <a:lumMod val="50000"/>
                  </a:schemeClr>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02A52190-CFC4-4145-B146-F2E18D96A26A}"/>
                </a:ext>
              </a:extLst>
            </p:cNvPr>
            <p:cNvCxnSpPr>
              <a:cxnSpLocks/>
            </p:cNvCxnSpPr>
            <p:nvPr/>
          </p:nvCxnSpPr>
          <p:spPr>
            <a:xfrm>
              <a:off x="2660076" y="4223550"/>
              <a:ext cx="1080000" cy="0"/>
            </a:xfrm>
            <a:prstGeom prst="straightConnector1">
              <a:avLst/>
            </a:prstGeom>
            <a:ln w="12700">
              <a:solidFill>
                <a:srgbClr val="009A97"/>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object, clock&#10;&#10;Description automatically generated">
              <a:extLst>
                <a:ext uri="{FF2B5EF4-FFF2-40B4-BE49-F238E27FC236}">
                  <a16:creationId xmlns:a16="http://schemas.microsoft.com/office/drawing/2014/main" id="{43668A1D-DF12-9344-B818-B3B5E2BE267B}"/>
                </a:ext>
              </a:extLst>
            </p:cNvPr>
            <p:cNvPicPr>
              <a:picLocks noChangeAspect="1"/>
            </p:cNvPicPr>
            <p:nvPr/>
          </p:nvPicPr>
          <p:blipFill rotWithShape="1">
            <a:blip r:embed="rId7"/>
            <a:srcRect r="9175"/>
            <a:stretch/>
          </p:blipFill>
          <p:spPr>
            <a:xfrm>
              <a:off x="3899445" y="3869263"/>
              <a:ext cx="509316" cy="744582"/>
            </a:xfrm>
            <a:prstGeom prst="rect">
              <a:avLst/>
            </a:prstGeom>
            <a:effectLst/>
          </p:spPr>
        </p:pic>
        <p:cxnSp>
          <p:nvCxnSpPr>
            <p:cNvPr id="24" name="Straight Arrow Connector 23">
              <a:extLst>
                <a:ext uri="{FF2B5EF4-FFF2-40B4-BE49-F238E27FC236}">
                  <a16:creationId xmlns:a16="http://schemas.microsoft.com/office/drawing/2014/main" id="{67C04AD2-7FC3-8749-80A8-71078599AD2E}"/>
                </a:ext>
              </a:extLst>
            </p:cNvPr>
            <p:cNvCxnSpPr>
              <a:cxnSpLocks/>
            </p:cNvCxnSpPr>
            <p:nvPr/>
          </p:nvCxnSpPr>
          <p:spPr>
            <a:xfrm flipV="1">
              <a:off x="4565468" y="3725572"/>
              <a:ext cx="1913709" cy="445227"/>
            </a:xfrm>
            <a:prstGeom prst="straightConnector1">
              <a:avLst/>
            </a:prstGeom>
            <a:ln w="12700">
              <a:solidFill>
                <a:srgbClr val="009A97"/>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7388F6-E8ED-A24B-8D8F-53E40C8413AF}"/>
                </a:ext>
              </a:extLst>
            </p:cNvPr>
            <p:cNvSpPr txBox="1"/>
            <p:nvPr/>
          </p:nvSpPr>
          <p:spPr>
            <a:xfrm rot="20823290">
              <a:off x="5001201" y="3915227"/>
              <a:ext cx="1656209" cy="307777"/>
            </a:xfrm>
            <a:prstGeom prst="rect">
              <a:avLst/>
            </a:prstGeom>
            <a:noFill/>
          </p:spPr>
          <p:txBody>
            <a:bodyPr wrap="square" rtlCol="0">
              <a:spAutoFit/>
            </a:bodyPr>
            <a:lstStyle/>
            <a:p>
              <a:r>
                <a:rPr lang="en-US" altLang="zh-CN" sz="1400" dirty="0">
                  <a:solidFill>
                    <a:schemeClr val="bg1">
                      <a:lumMod val="50000"/>
                    </a:schemeClr>
                  </a:solidFill>
                  <a:latin typeface="Courier New" panose="02070309020205020404" pitchFamily="49" charset="0"/>
                  <a:cs typeface="Courier New" panose="02070309020205020404" pitchFamily="49" charset="0"/>
                </a:rPr>
                <a:t>Input</a:t>
              </a:r>
              <a:r>
                <a:rPr lang="zh-CN" altLang="en-US" sz="1400" dirty="0">
                  <a:solidFill>
                    <a:schemeClr val="bg1">
                      <a:lumMod val="50000"/>
                    </a:schemeClr>
                  </a:solidFill>
                  <a:latin typeface="Courier New" panose="02070309020205020404" pitchFamily="49" charset="0"/>
                  <a:cs typeface="Courier New" panose="02070309020205020404" pitchFamily="49" charset="0"/>
                </a:rPr>
                <a:t> </a:t>
              </a:r>
              <a:endParaRPr lang="en-US" sz="1400" dirty="0">
                <a:solidFill>
                  <a:schemeClr val="bg1">
                    <a:lumMod val="50000"/>
                  </a:schemeClr>
                </a:solidFill>
                <a:latin typeface="Courier New" panose="02070309020205020404" pitchFamily="49" charset="0"/>
                <a:cs typeface="Courier New" panose="02070309020205020404" pitchFamily="49" charset="0"/>
              </a:endParaRPr>
            </a:p>
          </p:txBody>
        </p:sp>
        <p:grpSp>
          <p:nvGrpSpPr>
            <p:cNvPr id="26" name="Group 25">
              <a:extLst>
                <a:ext uri="{FF2B5EF4-FFF2-40B4-BE49-F238E27FC236}">
                  <a16:creationId xmlns:a16="http://schemas.microsoft.com/office/drawing/2014/main" id="{C14E838C-956F-B148-B020-7A70CC943C48}"/>
                </a:ext>
              </a:extLst>
            </p:cNvPr>
            <p:cNvGrpSpPr/>
            <p:nvPr/>
          </p:nvGrpSpPr>
          <p:grpSpPr>
            <a:xfrm rot="19418574">
              <a:off x="4334917" y="4076376"/>
              <a:ext cx="262914" cy="424159"/>
              <a:chOff x="8438604" y="4258490"/>
              <a:chExt cx="313510" cy="522515"/>
            </a:xfrm>
          </p:grpSpPr>
          <p:sp>
            <p:nvSpPr>
              <p:cNvPr id="42" name="Manual Input 41">
                <a:extLst>
                  <a:ext uri="{FF2B5EF4-FFF2-40B4-BE49-F238E27FC236}">
                    <a16:creationId xmlns:a16="http://schemas.microsoft.com/office/drawing/2014/main" id="{BFA968C3-EFFF-8C48-80C1-EF33E7C157BD}"/>
                  </a:ext>
                </a:extLst>
              </p:cNvPr>
              <p:cNvSpPr/>
              <p:nvPr/>
            </p:nvSpPr>
            <p:spPr>
              <a:xfrm rot="5400000">
                <a:off x="8497388" y="4526280"/>
                <a:ext cx="248195" cy="261256"/>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42386A73-5367-1541-B38C-6DDE01189269}"/>
                  </a:ext>
                </a:extLst>
              </p:cNvPr>
              <p:cNvSpPr/>
              <p:nvPr/>
            </p:nvSpPr>
            <p:spPr>
              <a:xfrm rot="10800000">
                <a:off x="8438604" y="4258490"/>
                <a:ext cx="300447" cy="4572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A picture containing object, clock&#10;&#10;Description automatically generated">
              <a:extLst>
                <a:ext uri="{FF2B5EF4-FFF2-40B4-BE49-F238E27FC236}">
                  <a16:creationId xmlns:a16="http://schemas.microsoft.com/office/drawing/2014/main" id="{26FEDBFB-F6EA-4048-BCD4-F549378F6186}"/>
                </a:ext>
              </a:extLst>
            </p:cNvPr>
            <p:cNvPicPr>
              <a:picLocks noChangeAspect="1"/>
            </p:cNvPicPr>
            <p:nvPr/>
          </p:nvPicPr>
          <p:blipFill rotWithShape="1">
            <a:blip r:embed="rId7">
              <a:clrChange>
                <a:clrFrom>
                  <a:srgbClr val="FFFFFF"/>
                </a:clrFrom>
                <a:clrTo>
                  <a:srgbClr val="FFFFFF">
                    <a:alpha val="0"/>
                  </a:srgbClr>
                </a:clrTo>
              </a:clrChange>
            </a:blip>
            <a:srcRect r="9175"/>
            <a:stretch/>
          </p:blipFill>
          <p:spPr>
            <a:xfrm>
              <a:off x="2058793" y="3904098"/>
              <a:ext cx="509316" cy="744582"/>
            </a:xfrm>
            <a:prstGeom prst="rect">
              <a:avLst/>
            </a:prstGeom>
          </p:spPr>
        </p:pic>
        <p:cxnSp>
          <p:nvCxnSpPr>
            <p:cNvPr id="28" name="Straight Arrow Connector 27">
              <a:extLst>
                <a:ext uri="{FF2B5EF4-FFF2-40B4-BE49-F238E27FC236}">
                  <a16:creationId xmlns:a16="http://schemas.microsoft.com/office/drawing/2014/main" id="{864B0E52-5429-CE4B-9159-B052D23FBCBA}"/>
                </a:ext>
              </a:extLst>
            </p:cNvPr>
            <p:cNvCxnSpPr>
              <a:cxnSpLocks/>
            </p:cNvCxnSpPr>
            <p:nvPr/>
          </p:nvCxnSpPr>
          <p:spPr>
            <a:xfrm>
              <a:off x="7648303" y="3805039"/>
              <a:ext cx="0" cy="756555"/>
            </a:xfrm>
            <a:prstGeom prst="straightConnector1">
              <a:avLst/>
            </a:prstGeom>
            <a:ln w="12700">
              <a:solidFill>
                <a:srgbClr val="009A97"/>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F56C36C-4019-454E-94D5-35803F08E9F9}"/>
                </a:ext>
              </a:extLst>
            </p:cNvPr>
            <p:cNvGrpSpPr/>
            <p:nvPr/>
          </p:nvGrpSpPr>
          <p:grpSpPr>
            <a:xfrm rot="20559848">
              <a:off x="4488966" y="2464411"/>
              <a:ext cx="814553" cy="901336"/>
              <a:chOff x="7780807" y="3735977"/>
              <a:chExt cx="971307" cy="1110343"/>
            </a:xfrm>
          </p:grpSpPr>
          <p:pic>
            <p:nvPicPr>
              <p:cNvPr id="38" name="Picture 37" descr="A picture containing object, table&#10;&#10;Description automatically generated">
                <a:extLst>
                  <a:ext uri="{FF2B5EF4-FFF2-40B4-BE49-F238E27FC236}">
                    <a16:creationId xmlns:a16="http://schemas.microsoft.com/office/drawing/2014/main" id="{E6FC1576-3582-FE49-8A8E-7C2380418BFB}"/>
                  </a:ext>
                </a:extLst>
              </p:cNvPr>
              <p:cNvPicPr>
                <a:picLocks noChangeAspect="1"/>
              </p:cNvPicPr>
              <p:nvPr/>
            </p:nvPicPr>
            <p:blipFill rotWithShape="1">
              <a:blip r:embed="rId8">
                <a:clrChange>
                  <a:clrFrom>
                    <a:srgbClr val="FFFFFF"/>
                  </a:clrFrom>
                  <a:clrTo>
                    <a:srgbClr val="FFFFFF">
                      <a:alpha val="0"/>
                    </a:srgbClr>
                  </a:clrTo>
                </a:clrChange>
                <a:alphaModFix/>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4700"/>
                        </a14:imgEffect>
                      </a14:imgLayer>
                    </a14:imgProps>
                  </a:ext>
                </a:extLst>
              </a:blip>
              <a:srcRect r="60781" b="16354"/>
              <a:stretch/>
            </p:blipFill>
            <p:spPr>
              <a:xfrm>
                <a:off x="7780807" y="3735977"/>
                <a:ext cx="925515" cy="1110343"/>
              </a:xfrm>
              <a:prstGeom prst="rect">
                <a:avLst/>
              </a:prstGeom>
              <a:noFill/>
            </p:spPr>
          </p:pic>
          <p:sp>
            <p:nvSpPr>
              <p:cNvPr id="39" name="Manual Input 38">
                <a:extLst>
                  <a:ext uri="{FF2B5EF4-FFF2-40B4-BE49-F238E27FC236}">
                    <a16:creationId xmlns:a16="http://schemas.microsoft.com/office/drawing/2014/main" id="{9E899106-733A-C548-88A6-FABD4630503A}"/>
                  </a:ext>
                </a:extLst>
              </p:cNvPr>
              <p:cNvSpPr/>
              <p:nvPr/>
            </p:nvSpPr>
            <p:spPr>
              <a:xfrm rot="5400000">
                <a:off x="8497388" y="4526280"/>
                <a:ext cx="248195" cy="261256"/>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2ED15285-67DF-D240-96F3-E69DB421D446}"/>
                  </a:ext>
                </a:extLst>
              </p:cNvPr>
              <p:cNvSpPr/>
              <p:nvPr/>
            </p:nvSpPr>
            <p:spPr>
              <a:xfrm rot="10800000">
                <a:off x="8438604" y="4258490"/>
                <a:ext cx="300447" cy="4572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CAE9C80D-2FF6-0B45-B7A4-B71BBA45CF4F}"/>
                </a:ext>
              </a:extLst>
            </p:cNvPr>
            <p:cNvSpPr txBox="1"/>
            <p:nvPr/>
          </p:nvSpPr>
          <p:spPr>
            <a:xfrm>
              <a:off x="3783876" y="4570301"/>
              <a:ext cx="1737360"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Tolerance</a:t>
              </a:r>
              <a:endParaRPr lang="en-US" sz="1600" dirty="0">
                <a:latin typeface="Courier New" panose="02070309020205020404" pitchFamily="49" charset="0"/>
                <a:cs typeface="Courier New" panose="02070309020205020404" pitchFamily="49" charset="0"/>
              </a:endParaRPr>
            </a:p>
          </p:txBody>
        </p:sp>
        <p:pic>
          <p:nvPicPr>
            <p:cNvPr id="31" name="Picture 30">
              <a:extLst>
                <a:ext uri="{FF2B5EF4-FFF2-40B4-BE49-F238E27FC236}">
                  <a16:creationId xmlns:a16="http://schemas.microsoft.com/office/drawing/2014/main" id="{3AEB4641-49AB-BF4F-A482-9FFA43CFDAB0}"/>
                </a:ext>
              </a:extLst>
            </p:cNvPr>
            <p:cNvPicPr>
              <a:picLocks noChangeAspect="1"/>
            </p:cNvPicPr>
            <p:nvPr/>
          </p:nvPicPr>
          <p:blipFill>
            <a:blip r:embed="rId10"/>
            <a:stretch>
              <a:fillRect/>
            </a:stretch>
          </p:blipFill>
          <p:spPr>
            <a:xfrm>
              <a:off x="6684716" y="3248522"/>
              <a:ext cx="490219" cy="458204"/>
            </a:xfrm>
            <a:prstGeom prst="rect">
              <a:avLst/>
            </a:prstGeom>
          </p:spPr>
        </p:pic>
        <p:pic>
          <p:nvPicPr>
            <p:cNvPr id="32" name="Picture 31" descr="A picture containing object, clock&#10;&#10;Description automatically generated">
              <a:extLst>
                <a:ext uri="{FF2B5EF4-FFF2-40B4-BE49-F238E27FC236}">
                  <a16:creationId xmlns:a16="http://schemas.microsoft.com/office/drawing/2014/main" id="{3614ABC7-5B45-2D4F-AB85-145FC92AF49A}"/>
                </a:ext>
              </a:extLst>
            </p:cNvPr>
            <p:cNvPicPr>
              <a:picLocks noChangeAspect="1"/>
            </p:cNvPicPr>
            <p:nvPr/>
          </p:nvPicPr>
          <p:blipFill rotWithShape="1">
            <a:blip r:embed="rId7">
              <a:clrChange>
                <a:clrFrom>
                  <a:srgbClr val="FFFFFF"/>
                </a:clrFrom>
                <a:clrTo>
                  <a:srgbClr val="FFFFFF">
                    <a:alpha val="0"/>
                  </a:srgbClr>
                </a:clrTo>
              </a:clrChange>
            </a:blip>
            <a:srcRect r="9175"/>
            <a:stretch/>
          </p:blipFill>
          <p:spPr>
            <a:xfrm>
              <a:off x="7412585" y="4543387"/>
              <a:ext cx="509316" cy="744582"/>
            </a:xfrm>
            <a:prstGeom prst="rect">
              <a:avLst/>
            </a:prstGeom>
          </p:spPr>
        </p:pic>
        <p:grpSp>
          <p:nvGrpSpPr>
            <p:cNvPr id="33" name="Group 32">
              <a:extLst>
                <a:ext uri="{FF2B5EF4-FFF2-40B4-BE49-F238E27FC236}">
                  <a16:creationId xmlns:a16="http://schemas.microsoft.com/office/drawing/2014/main" id="{D6F5E0E1-9290-EE41-A9E5-4717E8E5F05A}"/>
                </a:ext>
              </a:extLst>
            </p:cNvPr>
            <p:cNvGrpSpPr/>
            <p:nvPr/>
          </p:nvGrpSpPr>
          <p:grpSpPr>
            <a:xfrm rot="20559848">
              <a:off x="7206434" y="4516864"/>
              <a:ext cx="814553" cy="901336"/>
              <a:chOff x="7780807" y="3735977"/>
              <a:chExt cx="971307" cy="1110343"/>
            </a:xfrm>
          </p:grpSpPr>
          <p:pic>
            <p:nvPicPr>
              <p:cNvPr id="35" name="Picture 34" descr="A picture containing object, table&#10;&#10;Description automatically generated">
                <a:extLst>
                  <a:ext uri="{FF2B5EF4-FFF2-40B4-BE49-F238E27FC236}">
                    <a16:creationId xmlns:a16="http://schemas.microsoft.com/office/drawing/2014/main" id="{0E796271-8C3C-F749-AEDD-2D2892371FC0}"/>
                  </a:ext>
                </a:extLst>
              </p:cNvPr>
              <p:cNvPicPr>
                <a:picLocks noChangeAspect="1"/>
              </p:cNvPicPr>
              <p:nvPr/>
            </p:nvPicPr>
            <p:blipFill rotWithShape="1">
              <a:blip r:embed="rId8">
                <a:clrChange>
                  <a:clrFrom>
                    <a:srgbClr val="FFFFFF"/>
                  </a:clrFrom>
                  <a:clrTo>
                    <a:srgbClr val="FFFFFF">
                      <a:alpha val="0"/>
                    </a:srgbClr>
                  </a:clrTo>
                </a:clrChange>
                <a:alphaModFix/>
                <a:duotone>
                  <a:schemeClr val="accent2">
                    <a:shade val="45000"/>
                    <a:satMod val="135000"/>
                  </a:schemeClr>
                  <a:prstClr val="white"/>
                </a:duotone>
                <a:extLst>
                  <a:ext uri="{BEBA8EAE-BF5A-486C-A8C5-ECC9F3942E4B}">
                    <a14:imgProps xmlns:a14="http://schemas.microsoft.com/office/drawing/2010/main">
                      <a14:imgLayer r:embed="rId11">
                        <a14:imgEffect>
                          <a14:colorTemperature colorTemp="4700"/>
                        </a14:imgEffect>
                      </a14:imgLayer>
                    </a14:imgProps>
                  </a:ext>
                </a:extLst>
              </a:blip>
              <a:srcRect r="60781" b="16354"/>
              <a:stretch/>
            </p:blipFill>
            <p:spPr>
              <a:xfrm>
                <a:off x="7780807" y="3735977"/>
                <a:ext cx="925515" cy="1110343"/>
              </a:xfrm>
              <a:prstGeom prst="rect">
                <a:avLst/>
              </a:prstGeom>
              <a:noFill/>
            </p:spPr>
          </p:pic>
          <p:sp>
            <p:nvSpPr>
              <p:cNvPr id="36" name="Manual Input 35">
                <a:extLst>
                  <a:ext uri="{FF2B5EF4-FFF2-40B4-BE49-F238E27FC236}">
                    <a16:creationId xmlns:a16="http://schemas.microsoft.com/office/drawing/2014/main" id="{D86475F0-5CBB-7947-B3C0-73ED4F07D902}"/>
                  </a:ext>
                </a:extLst>
              </p:cNvPr>
              <p:cNvSpPr/>
              <p:nvPr/>
            </p:nvSpPr>
            <p:spPr>
              <a:xfrm rot="5400000">
                <a:off x="8497388" y="4526280"/>
                <a:ext cx="248195" cy="261256"/>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B2FADE18-00E3-4541-AFF5-1B2C925B657F}"/>
                  </a:ext>
                </a:extLst>
              </p:cNvPr>
              <p:cNvSpPr/>
              <p:nvPr/>
            </p:nvSpPr>
            <p:spPr>
              <a:xfrm rot="10800000">
                <a:off x="8438604" y="4258490"/>
                <a:ext cx="300447" cy="4572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B3399151-DA38-AF49-B114-2D849A092E48}"/>
                </a:ext>
              </a:extLst>
            </p:cNvPr>
            <p:cNvSpPr txBox="1"/>
            <p:nvPr/>
          </p:nvSpPr>
          <p:spPr>
            <a:xfrm>
              <a:off x="7285118" y="5257090"/>
              <a:ext cx="1737360"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Comment</a:t>
              </a:r>
              <a:endParaRPr lang="en-US" sz="1600" dirty="0">
                <a:latin typeface="Courier New" panose="02070309020205020404" pitchFamily="49" charset="0"/>
                <a:cs typeface="Courier New" panose="02070309020205020404" pitchFamily="49" charset="0"/>
              </a:endParaRPr>
            </a:p>
          </p:txBody>
        </p:sp>
      </p:grpSp>
      <p:sp>
        <p:nvSpPr>
          <p:cNvPr id="44" name="TextBox 43">
            <a:extLst>
              <a:ext uri="{FF2B5EF4-FFF2-40B4-BE49-F238E27FC236}">
                <a16:creationId xmlns:a16="http://schemas.microsoft.com/office/drawing/2014/main" id="{AB4CA1A8-F1FA-224A-8805-E7CBBC774751}"/>
              </a:ext>
            </a:extLst>
          </p:cNvPr>
          <p:cNvSpPr txBox="1"/>
          <p:nvPr/>
        </p:nvSpPr>
        <p:spPr>
          <a:xfrm>
            <a:off x="899267" y="1365100"/>
            <a:ext cx="4461163"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srgbClr val="27A7A5"/>
                </a:solidFill>
              </a:rPr>
              <a:t>Backend</a:t>
            </a:r>
            <a:r>
              <a:rPr lang="zh-CN" altLang="en-US" sz="2000" dirty="0">
                <a:solidFill>
                  <a:srgbClr val="27A7A5"/>
                </a:solidFill>
              </a:rPr>
              <a:t> </a:t>
            </a:r>
            <a:r>
              <a:rPr lang="en-US" altLang="zh-CN" sz="2000" dirty="0">
                <a:solidFill>
                  <a:srgbClr val="27A7A5"/>
                </a:solidFill>
              </a:rPr>
              <a:t>Process</a:t>
            </a:r>
            <a:endParaRPr lang="en-US" sz="2000" dirty="0">
              <a:solidFill>
                <a:srgbClr val="27A7A5"/>
              </a:solidFill>
            </a:endParaRPr>
          </a:p>
        </p:txBody>
      </p:sp>
      <p:sp>
        <p:nvSpPr>
          <p:cNvPr id="4" name="Triangle 3">
            <a:extLst>
              <a:ext uri="{FF2B5EF4-FFF2-40B4-BE49-F238E27FC236}">
                <a16:creationId xmlns:a16="http://schemas.microsoft.com/office/drawing/2014/main" id="{FF6532B7-4B17-2043-91D0-F9A1B0BB9970}"/>
              </a:ext>
            </a:extLst>
          </p:cNvPr>
          <p:cNvSpPr/>
          <p:nvPr/>
        </p:nvSpPr>
        <p:spPr>
          <a:xfrm rot="11472886">
            <a:off x="4162847" y="3666293"/>
            <a:ext cx="109771" cy="207494"/>
          </a:xfrm>
          <a:prstGeom prst="triangle">
            <a:avLst/>
          </a:prstGeom>
          <a:solidFill>
            <a:srgbClr val="85C9BE">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A7A5"/>
              </a:solidFill>
            </a:endParaRPr>
          </a:p>
        </p:txBody>
      </p:sp>
      <p:sp>
        <p:nvSpPr>
          <p:cNvPr id="5" name="Pie 4">
            <a:extLst>
              <a:ext uri="{FF2B5EF4-FFF2-40B4-BE49-F238E27FC236}">
                <a16:creationId xmlns:a16="http://schemas.microsoft.com/office/drawing/2014/main" id="{482C358C-6FDE-D045-ABB9-B68C3E2A6105}"/>
              </a:ext>
            </a:extLst>
          </p:cNvPr>
          <p:cNvSpPr/>
          <p:nvPr/>
        </p:nvSpPr>
        <p:spPr>
          <a:xfrm rot="20202642">
            <a:off x="4077482" y="3910399"/>
            <a:ext cx="498149" cy="406294"/>
          </a:xfrm>
          <a:prstGeom prst="pie">
            <a:avLst>
              <a:gd name="adj1" fmla="val 498451"/>
              <a:gd name="adj2" fmla="val 1340889"/>
            </a:avLst>
          </a:prstGeom>
          <a:solidFill>
            <a:srgbClr val="85C9B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Pie 45">
            <a:extLst>
              <a:ext uri="{FF2B5EF4-FFF2-40B4-BE49-F238E27FC236}">
                <a16:creationId xmlns:a16="http://schemas.microsoft.com/office/drawing/2014/main" id="{800336CC-4EE7-B548-8FC4-038371ADF1F6}"/>
              </a:ext>
            </a:extLst>
          </p:cNvPr>
          <p:cNvSpPr/>
          <p:nvPr/>
        </p:nvSpPr>
        <p:spPr>
          <a:xfrm rot="3671424">
            <a:off x="4345336" y="3887308"/>
            <a:ext cx="498149" cy="406294"/>
          </a:xfrm>
          <a:prstGeom prst="pie">
            <a:avLst>
              <a:gd name="adj1" fmla="val 498451"/>
              <a:gd name="adj2" fmla="val 1340889"/>
            </a:avLst>
          </a:prstGeom>
          <a:solidFill>
            <a:srgbClr val="85C9B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Pie 46">
            <a:extLst>
              <a:ext uri="{FF2B5EF4-FFF2-40B4-BE49-F238E27FC236}">
                <a16:creationId xmlns:a16="http://schemas.microsoft.com/office/drawing/2014/main" id="{7E7D1B57-AA20-C148-9D3C-77EAD9CEF04E}"/>
              </a:ext>
            </a:extLst>
          </p:cNvPr>
          <p:cNvSpPr/>
          <p:nvPr/>
        </p:nvSpPr>
        <p:spPr>
          <a:xfrm rot="4230234">
            <a:off x="3971263" y="3679490"/>
            <a:ext cx="498149" cy="406294"/>
          </a:xfrm>
          <a:prstGeom prst="pie">
            <a:avLst>
              <a:gd name="adj1" fmla="val 21238808"/>
              <a:gd name="adj2" fmla="val 1340889"/>
            </a:avLst>
          </a:prstGeom>
          <a:solidFill>
            <a:srgbClr val="85C9B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riangle 47">
            <a:extLst>
              <a:ext uri="{FF2B5EF4-FFF2-40B4-BE49-F238E27FC236}">
                <a16:creationId xmlns:a16="http://schemas.microsoft.com/office/drawing/2014/main" id="{67A098EB-ACAE-EA4D-89A0-D374570399A6}"/>
              </a:ext>
            </a:extLst>
          </p:cNvPr>
          <p:cNvSpPr/>
          <p:nvPr/>
        </p:nvSpPr>
        <p:spPr>
          <a:xfrm rot="13874852">
            <a:off x="4397332" y="3778115"/>
            <a:ext cx="87061" cy="228535"/>
          </a:xfrm>
          <a:prstGeom prst="triangle">
            <a:avLst/>
          </a:prstGeom>
          <a:solidFill>
            <a:srgbClr val="85C9BE">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6946F7-9E62-6940-BCE7-F3B6F134F073}"/>
              </a:ext>
            </a:extLst>
          </p:cNvPr>
          <p:cNvSpPr txBox="1"/>
          <p:nvPr/>
        </p:nvSpPr>
        <p:spPr>
          <a:xfrm>
            <a:off x="1207077" y="5214505"/>
            <a:ext cx="4655128"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Data</a:t>
            </a:r>
            <a:r>
              <a:rPr lang="en-US" altLang="zh-CN" dirty="0">
                <a:latin typeface="Courier New" panose="02070309020205020404" pitchFamily="49" charset="0"/>
                <a:cs typeface="Courier New" panose="02070309020205020404" pitchFamily="49" charset="0"/>
              </a:rPr>
              <a:t>set:</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COCOdataset</a:t>
            </a:r>
          </a:p>
          <a:p>
            <a:r>
              <a:rPr lang="en-US" altLang="zh-CN" dirty="0">
                <a:latin typeface="Courier New" panose="02070309020205020404" pitchFamily="49" charset="0"/>
                <a:cs typeface="Courier New" panose="02070309020205020404" pitchFamily="49" charset="0"/>
              </a:rPr>
              <a:t>Algorithm:</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OpenPose</a:t>
            </a:r>
          </a:p>
          <a:p>
            <a:r>
              <a:rPr lang="en-US" altLang="zh-CN" dirty="0">
                <a:latin typeface="Courier New" panose="02070309020205020404" pitchFamily="49" charset="0"/>
                <a:cs typeface="Courier New" panose="02070309020205020404" pitchFamily="49" charset="0"/>
              </a:rPr>
              <a:t>Accuracy:</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80+%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642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B1E084-CE39-EF4A-A701-1C38DC0270F1}"/>
              </a:ext>
            </a:extLst>
          </p:cNvPr>
          <p:cNvSpPr/>
          <p:nvPr/>
        </p:nvSpPr>
        <p:spPr>
          <a:xfrm rot="10800000">
            <a:off x="-2" y="5652654"/>
            <a:ext cx="12178145" cy="1205345"/>
          </a:xfrm>
          <a:prstGeom prst="rect">
            <a:avLst/>
          </a:prstGeom>
          <a:gradFill>
            <a:gsLst>
              <a:gs pos="64000">
                <a:schemeClr val="bg1">
                  <a:alpha val="15000"/>
                  <a:lumMod val="84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7A457F-39F0-8540-B2AC-C12DE27DB27B}"/>
              </a:ext>
            </a:extLst>
          </p:cNvPr>
          <p:cNvPicPr>
            <a:picLocks noChangeAspect="1"/>
          </p:cNvPicPr>
          <p:nvPr/>
        </p:nvPicPr>
        <p:blipFill>
          <a:blip r:embed="rId3"/>
          <a:stretch>
            <a:fillRect/>
          </a:stretch>
        </p:blipFill>
        <p:spPr>
          <a:xfrm>
            <a:off x="423810" y="1775372"/>
            <a:ext cx="2220536" cy="4291796"/>
          </a:xfrm>
          <a:prstGeom prst="rect">
            <a:avLst/>
          </a:prstGeom>
        </p:spPr>
      </p:pic>
      <p:pic>
        <p:nvPicPr>
          <p:cNvPr id="4" name="Picture 3">
            <a:extLst>
              <a:ext uri="{FF2B5EF4-FFF2-40B4-BE49-F238E27FC236}">
                <a16:creationId xmlns:a16="http://schemas.microsoft.com/office/drawing/2014/main" id="{7D4A37E9-6664-B44B-8142-64A4CB9AB538}"/>
              </a:ext>
            </a:extLst>
          </p:cNvPr>
          <p:cNvPicPr>
            <a:picLocks noChangeAspect="1"/>
          </p:cNvPicPr>
          <p:nvPr/>
        </p:nvPicPr>
        <p:blipFill rotWithShape="1">
          <a:blip r:embed="rId4"/>
          <a:srcRect t="5183"/>
          <a:stretch/>
        </p:blipFill>
        <p:spPr>
          <a:xfrm>
            <a:off x="6149160" y="1828486"/>
            <a:ext cx="2719897" cy="4229414"/>
          </a:xfrm>
          <a:prstGeom prst="rect">
            <a:avLst/>
          </a:prstGeom>
        </p:spPr>
      </p:pic>
      <p:cxnSp>
        <p:nvCxnSpPr>
          <p:cNvPr id="41" name="Straight Arrow Connector 40">
            <a:extLst>
              <a:ext uri="{FF2B5EF4-FFF2-40B4-BE49-F238E27FC236}">
                <a16:creationId xmlns:a16="http://schemas.microsoft.com/office/drawing/2014/main" id="{5E3BB17D-548A-5242-9C98-AB86765A7CD4}"/>
              </a:ext>
            </a:extLst>
          </p:cNvPr>
          <p:cNvCxnSpPr>
            <a:cxnSpLocks/>
          </p:cNvCxnSpPr>
          <p:nvPr/>
        </p:nvCxnSpPr>
        <p:spPr>
          <a:xfrm>
            <a:off x="2597619" y="3619152"/>
            <a:ext cx="577684" cy="0"/>
          </a:xfrm>
          <a:prstGeom prst="straightConnector1">
            <a:avLst/>
          </a:prstGeom>
          <a:ln>
            <a:solidFill>
              <a:srgbClr val="27A7A5"/>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A98FE24-1B2E-754A-8AB5-2952DD9332D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9445556" y="1857213"/>
            <a:ext cx="2390459" cy="41976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A0FA5574-F0B3-B544-9849-7B375604C8E6}"/>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3181732" y="1830973"/>
            <a:ext cx="2377646" cy="4226927"/>
          </a:xfrm>
          <a:prstGeom prst="rect">
            <a:avLst/>
          </a:prstGeom>
        </p:spPr>
      </p:pic>
      <p:cxnSp>
        <p:nvCxnSpPr>
          <p:cNvPr id="47" name="Straight Arrow Connector 46">
            <a:extLst>
              <a:ext uri="{FF2B5EF4-FFF2-40B4-BE49-F238E27FC236}">
                <a16:creationId xmlns:a16="http://schemas.microsoft.com/office/drawing/2014/main" id="{9BC5A882-5358-E54B-B506-7078F1DCCA87}"/>
              </a:ext>
            </a:extLst>
          </p:cNvPr>
          <p:cNvCxnSpPr>
            <a:cxnSpLocks/>
          </p:cNvCxnSpPr>
          <p:nvPr/>
        </p:nvCxnSpPr>
        <p:spPr>
          <a:xfrm>
            <a:off x="5560148" y="3611215"/>
            <a:ext cx="626339" cy="0"/>
          </a:xfrm>
          <a:prstGeom prst="straightConnector1">
            <a:avLst/>
          </a:prstGeom>
          <a:ln>
            <a:solidFill>
              <a:srgbClr val="27A7A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1A28AA-BEE3-6844-AACB-54EAB64A39B6}"/>
              </a:ext>
            </a:extLst>
          </p:cNvPr>
          <p:cNvCxnSpPr>
            <a:cxnSpLocks/>
          </p:cNvCxnSpPr>
          <p:nvPr/>
        </p:nvCxnSpPr>
        <p:spPr>
          <a:xfrm>
            <a:off x="8874339" y="3607609"/>
            <a:ext cx="583986" cy="0"/>
          </a:xfrm>
          <a:prstGeom prst="straightConnector1">
            <a:avLst/>
          </a:prstGeom>
          <a:ln>
            <a:solidFill>
              <a:srgbClr val="27A7A5"/>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06E2CE2-87DE-4E7E-A80B-5385B424EBD7}"/>
              </a:ext>
            </a:extLst>
          </p:cNvPr>
          <p:cNvSpPr/>
          <p:nvPr/>
        </p:nvSpPr>
        <p:spPr>
          <a:xfrm>
            <a:off x="867401" y="668963"/>
            <a:ext cx="9462842" cy="523220"/>
          </a:xfrm>
          <a:prstGeom prst="rect">
            <a:avLst/>
          </a:prstGeom>
        </p:spPr>
        <p:txBody>
          <a:bodyPr wrap="square">
            <a:spAutoFit/>
          </a:bodyPr>
          <a:lstStyle/>
          <a:p>
            <a:r>
              <a:rPr lang="en-US" altLang="zh-CN" sz="2800" dirty="0">
                <a:effectLst/>
                <a:latin typeface="Avenir Next" panose="020B0503020202020204" pitchFamily="34" charset="0"/>
              </a:rPr>
              <a:t>APPENDIX</a:t>
            </a:r>
            <a:endParaRPr lang="en-CA" sz="2800" dirty="0">
              <a:effectLst/>
              <a:latin typeface="Avenir Next" panose="020B0503020202020204" pitchFamily="34" charset="0"/>
            </a:endParaRPr>
          </a:p>
        </p:txBody>
      </p:sp>
      <p:sp>
        <p:nvSpPr>
          <p:cNvPr id="16" name="Triangle 6">
            <a:extLst>
              <a:ext uri="{FF2B5EF4-FFF2-40B4-BE49-F238E27FC236}">
                <a16:creationId xmlns:a16="http://schemas.microsoft.com/office/drawing/2014/main" id="{D143AAFE-1406-4813-916F-677E2DEDB8AC}"/>
              </a:ext>
            </a:extLst>
          </p:cNvPr>
          <p:cNvSpPr/>
          <p:nvPr/>
        </p:nvSpPr>
        <p:spPr>
          <a:xfrm rot="5400000">
            <a:off x="-298175" y="642732"/>
            <a:ext cx="1033672" cy="437322"/>
          </a:xfrm>
          <a:prstGeom prst="triangle">
            <a:avLst/>
          </a:prstGeom>
          <a:solidFill>
            <a:srgbClr val="00C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D9D9ECF-085C-4709-8326-04671DC79A14}"/>
              </a:ext>
            </a:extLst>
          </p:cNvPr>
          <p:cNvSpPr txBox="1"/>
          <p:nvPr/>
        </p:nvSpPr>
        <p:spPr>
          <a:xfrm>
            <a:off x="874553" y="1155035"/>
            <a:ext cx="4461163"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27A7A5"/>
                </a:solidFill>
              </a:rPr>
              <a:t>Demo</a:t>
            </a:r>
            <a:r>
              <a:rPr lang="zh-CN" altLang="en-US" sz="2000" dirty="0">
                <a:solidFill>
                  <a:srgbClr val="27A7A5"/>
                </a:solidFill>
              </a:rPr>
              <a:t> </a:t>
            </a:r>
            <a:r>
              <a:rPr lang="en-US" altLang="zh-CN" sz="2000" dirty="0">
                <a:solidFill>
                  <a:srgbClr val="27A7A5"/>
                </a:solidFill>
              </a:rPr>
              <a:t>app</a:t>
            </a:r>
            <a:r>
              <a:rPr lang="zh-CN" altLang="en-US" sz="2000" dirty="0">
                <a:solidFill>
                  <a:srgbClr val="27A7A5"/>
                </a:solidFill>
              </a:rPr>
              <a:t> </a:t>
            </a:r>
            <a:r>
              <a:rPr lang="en-US" altLang="zh-CN" sz="2000" dirty="0">
                <a:solidFill>
                  <a:srgbClr val="27A7A5"/>
                </a:solidFill>
              </a:rPr>
              <a:t>interface</a:t>
            </a:r>
            <a:endParaRPr lang="en-US" sz="2000" dirty="0">
              <a:solidFill>
                <a:srgbClr val="27A7A5"/>
              </a:solidFill>
            </a:endParaRPr>
          </a:p>
        </p:txBody>
      </p:sp>
      <p:pic>
        <p:nvPicPr>
          <p:cNvPr id="23" name="Picture 22" descr="A person standing in a room&#10;&#10;Description automatically generated">
            <a:extLst>
              <a:ext uri="{FF2B5EF4-FFF2-40B4-BE49-F238E27FC236}">
                <a16:creationId xmlns:a16="http://schemas.microsoft.com/office/drawing/2014/main" id="{230D4D43-753C-4366-BBD9-99ED777F3B28}"/>
              </a:ext>
            </a:extLst>
          </p:cNvPr>
          <p:cNvPicPr>
            <a:picLocks noChangeAspect="1"/>
          </p:cNvPicPr>
          <p:nvPr/>
        </p:nvPicPr>
        <p:blipFill rotWithShape="1">
          <a:blip r:embed="rId9">
            <a:extLst>
              <a:ext uri="{28A0092B-C50C-407E-A947-70E740481C1C}">
                <a14:useLocalDpi xmlns:a14="http://schemas.microsoft.com/office/drawing/2010/main" val="0"/>
              </a:ext>
            </a:extLst>
          </a:blip>
          <a:srcRect l="29495" r="28672"/>
          <a:stretch/>
        </p:blipFill>
        <p:spPr>
          <a:xfrm>
            <a:off x="6496649" y="2041217"/>
            <a:ext cx="2107855" cy="2822673"/>
          </a:xfrm>
          <a:prstGeom prst="rect">
            <a:avLst/>
          </a:prstGeom>
        </p:spPr>
      </p:pic>
      <p:pic>
        <p:nvPicPr>
          <p:cNvPr id="24" name="Picture 23" descr="A person standing in a room&#10;&#10;Description automatically generated">
            <a:extLst>
              <a:ext uri="{FF2B5EF4-FFF2-40B4-BE49-F238E27FC236}">
                <a16:creationId xmlns:a16="http://schemas.microsoft.com/office/drawing/2014/main" id="{88468BFB-BFC2-46ED-A710-592ABBC6BCDA}"/>
              </a:ext>
            </a:extLst>
          </p:cNvPr>
          <p:cNvPicPr>
            <a:picLocks noChangeAspect="1"/>
          </p:cNvPicPr>
          <p:nvPr/>
        </p:nvPicPr>
        <p:blipFill rotWithShape="1">
          <a:blip r:embed="rId10">
            <a:extLst>
              <a:ext uri="{28A0092B-C50C-407E-A947-70E740481C1C}">
                <a14:useLocalDpi xmlns:a14="http://schemas.microsoft.com/office/drawing/2010/main" val="0"/>
              </a:ext>
            </a:extLst>
          </a:blip>
          <a:srcRect l="29911" r="28264"/>
          <a:stretch/>
        </p:blipFill>
        <p:spPr>
          <a:xfrm>
            <a:off x="6496649" y="2041217"/>
            <a:ext cx="2107855" cy="2834821"/>
          </a:xfrm>
          <a:prstGeom prst="rect">
            <a:avLst/>
          </a:prstGeom>
        </p:spPr>
      </p:pic>
    </p:spTree>
    <p:extLst>
      <p:ext uri="{BB962C8B-B14F-4D97-AF65-F5344CB8AC3E}">
        <p14:creationId xmlns:p14="http://schemas.microsoft.com/office/powerpoint/2010/main" val="3753198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6">
            <a:extLst>
              <a:ext uri="{FF2B5EF4-FFF2-40B4-BE49-F238E27FC236}">
                <a16:creationId xmlns:a16="http://schemas.microsoft.com/office/drawing/2014/main" id="{FB0B0C44-CFD7-4AA6-930F-D1116BC38D99}"/>
              </a:ext>
            </a:extLst>
          </p:cNvPr>
          <p:cNvSpPr/>
          <p:nvPr/>
        </p:nvSpPr>
        <p:spPr>
          <a:xfrm rot="5400000">
            <a:off x="-298175" y="642732"/>
            <a:ext cx="1033672" cy="437322"/>
          </a:xfrm>
          <a:prstGeom prst="triangle">
            <a:avLst/>
          </a:prstGeom>
          <a:solidFill>
            <a:srgbClr val="00C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7814CE8-6300-4F0D-8946-D3957D427B47}"/>
              </a:ext>
            </a:extLst>
          </p:cNvPr>
          <p:cNvSpPr/>
          <p:nvPr/>
        </p:nvSpPr>
        <p:spPr>
          <a:xfrm>
            <a:off x="867401" y="668963"/>
            <a:ext cx="9462842" cy="523220"/>
          </a:xfrm>
          <a:prstGeom prst="rect">
            <a:avLst/>
          </a:prstGeom>
        </p:spPr>
        <p:txBody>
          <a:bodyPr wrap="square">
            <a:spAutoFit/>
          </a:bodyPr>
          <a:lstStyle/>
          <a:p>
            <a:r>
              <a:rPr lang="en-US" altLang="zh-CN" sz="2800" dirty="0">
                <a:effectLst/>
                <a:latin typeface="Avenir Next" panose="020B0503020202020204" pitchFamily="34" charset="0"/>
              </a:rPr>
              <a:t>APPENDIX</a:t>
            </a:r>
            <a:endParaRPr lang="en-CA" sz="2800" dirty="0">
              <a:effectLst/>
              <a:latin typeface="Avenir Next" panose="020B0503020202020204" pitchFamily="34" charset="0"/>
            </a:endParaRPr>
          </a:p>
        </p:txBody>
      </p:sp>
      <p:sp>
        <p:nvSpPr>
          <p:cNvPr id="7" name="TextBox 6">
            <a:extLst>
              <a:ext uri="{FF2B5EF4-FFF2-40B4-BE49-F238E27FC236}">
                <a16:creationId xmlns:a16="http://schemas.microsoft.com/office/drawing/2014/main" id="{7497B2DD-6211-4399-8ABF-CBC76FC83185}"/>
              </a:ext>
            </a:extLst>
          </p:cNvPr>
          <p:cNvSpPr txBox="1"/>
          <p:nvPr/>
        </p:nvSpPr>
        <p:spPr>
          <a:xfrm>
            <a:off x="874553" y="1155035"/>
            <a:ext cx="4461163"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27A7A5"/>
                </a:solidFill>
              </a:rPr>
              <a:t>Training Data</a:t>
            </a:r>
          </a:p>
        </p:txBody>
      </p:sp>
      <p:pic>
        <p:nvPicPr>
          <p:cNvPr id="9" name="Picture 8" descr="A screenshot of a cell phone&#10;&#10;Description automatically generated">
            <a:extLst>
              <a:ext uri="{FF2B5EF4-FFF2-40B4-BE49-F238E27FC236}">
                <a16:creationId xmlns:a16="http://schemas.microsoft.com/office/drawing/2014/main" id="{6DC1235D-B1C3-46A7-9D57-BC14B1138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922" y="668963"/>
            <a:ext cx="5308278" cy="5822930"/>
          </a:xfrm>
          <a:prstGeom prst="rect">
            <a:avLst/>
          </a:prstGeom>
        </p:spPr>
      </p:pic>
    </p:spTree>
    <p:extLst>
      <p:ext uri="{BB962C8B-B14F-4D97-AF65-F5344CB8AC3E}">
        <p14:creationId xmlns:p14="http://schemas.microsoft.com/office/powerpoint/2010/main" val="201379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B566C2BE-CB5C-4B39-AC5C-E99F1E0AC32F}"/>
              </a:ext>
            </a:extLst>
          </p:cNvPr>
          <p:cNvSpPr/>
          <p:nvPr/>
        </p:nvSpPr>
        <p:spPr>
          <a:xfrm>
            <a:off x="609600" y="260350"/>
            <a:ext cx="10991849" cy="3740151"/>
          </a:xfrm>
          <a:prstGeom prst="rect">
            <a:avLst/>
          </a:prstGeom>
          <a:solidFill>
            <a:srgbClr val="43C9B1">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4F2C1D0-BF4C-45F5-BDB5-0E5DDC4585A5}"/>
              </a:ext>
            </a:extLst>
          </p:cNvPr>
          <p:cNvGrpSpPr/>
          <p:nvPr/>
        </p:nvGrpSpPr>
        <p:grpSpPr>
          <a:xfrm>
            <a:off x="10937591" y="6136640"/>
            <a:ext cx="1254408" cy="828436"/>
            <a:chOff x="449177" y="1172957"/>
            <a:chExt cx="10806739" cy="6807037"/>
          </a:xfrm>
        </p:grpSpPr>
        <p:grpSp>
          <p:nvGrpSpPr>
            <p:cNvPr id="3" name="Group 2">
              <a:extLst>
                <a:ext uri="{FF2B5EF4-FFF2-40B4-BE49-F238E27FC236}">
                  <a16:creationId xmlns:a16="http://schemas.microsoft.com/office/drawing/2014/main" id="{140193D3-255B-4A76-A462-BBAB3DC0A1D5}"/>
                </a:ext>
              </a:extLst>
            </p:cNvPr>
            <p:cNvGrpSpPr/>
            <p:nvPr/>
          </p:nvGrpSpPr>
          <p:grpSpPr>
            <a:xfrm>
              <a:off x="449177" y="1172957"/>
              <a:ext cx="2471637" cy="4093826"/>
              <a:chOff x="440770" y="1140902"/>
              <a:chExt cx="2471637" cy="4093826"/>
            </a:xfrm>
          </p:grpSpPr>
          <p:cxnSp>
            <p:nvCxnSpPr>
              <p:cNvPr id="35" name="Straight Connector 34">
                <a:extLst>
                  <a:ext uri="{FF2B5EF4-FFF2-40B4-BE49-F238E27FC236}">
                    <a16:creationId xmlns:a16="http://schemas.microsoft.com/office/drawing/2014/main" id="{52117149-64A1-4E4F-9E5C-0DC182D35763}"/>
                  </a:ext>
                </a:extLst>
              </p:cNvPr>
              <p:cNvCxnSpPr>
                <a:cxnSpLocks/>
              </p:cNvCxnSpPr>
              <p:nvPr/>
            </p:nvCxnSpPr>
            <p:spPr>
              <a:xfrm flipH="1" flipV="1">
                <a:off x="2549553" y="2199859"/>
                <a:ext cx="362854" cy="57066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8661793A-E45F-4A3E-8333-D1D422626B5C}"/>
                  </a:ext>
                </a:extLst>
              </p:cNvPr>
              <p:cNvSpPr/>
              <p:nvPr/>
            </p:nvSpPr>
            <p:spPr>
              <a:xfrm>
                <a:off x="1958355" y="1140902"/>
                <a:ext cx="369116" cy="3858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721AFE8-EDBC-4ED2-9639-8FACE2D29E98}"/>
                  </a:ext>
                </a:extLst>
              </p:cNvPr>
              <p:cNvCxnSpPr>
                <a:cxnSpLocks/>
                <a:stCxn id="36" idx="3"/>
                <a:endCxn id="38" idx="7"/>
              </p:cNvCxnSpPr>
              <p:nvPr/>
            </p:nvCxnSpPr>
            <p:spPr>
              <a:xfrm flipH="1">
                <a:off x="1001234" y="1470283"/>
                <a:ext cx="1011177" cy="8567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DF0BFE8-CE77-497E-B661-04AC4F4812C0}"/>
                  </a:ext>
                </a:extLst>
              </p:cNvPr>
              <p:cNvSpPr/>
              <p:nvPr/>
            </p:nvSpPr>
            <p:spPr>
              <a:xfrm>
                <a:off x="822819" y="1526796"/>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F2476133-C133-420B-9C1F-FEB78CF0353E}"/>
                  </a:ext>
                </a:extLst>
              </p:cNvPr>
              <p:cNvCxnSpPr>
                <a:cxnSpLocks/>
                <a:stCxn id="38" idx="3"/>
                <a:endCxn id="40" idx="0"/>
              </p:cNvCxnSpPr>
              <p:nvPr/>
            </p:nvCxnSpPr>
            <p:spPr>
              <a:xfrm flipH="1">
                <a:off x="545283" y="1696760"/>
                <a:ext cx="308147" cy="97420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08D08B7E-A380-4305-8D11-F70A814FA539}"/>
                  </a:ext>
                </a:extLst>
              </p:cNvPr>
              <p:cNvSpPr/>
              <p:nvPr/>
            </p:nvSpPr>
            <p:spPr>
              <a:xfrm>
                <a:off x="440770" y="2670961"/>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78344B60-E661-4091-8002-3F060A78110E}"/>
                  </a:ext>
                </a:extLst>
              </p:cNvPr>
              <p:cNvCxnSpPr>
                <a:cxnSpLocks/>
                <a:stCxn id="40" idx="4"/>
                <a:endCxn id="42" idx="1"/>
              </p:cNvCxnSpPr>
              <p:nvPr/>
            </p:nvCxnSpPr>
            <p:spPr>
              <a:xfrm>
                <a:off x="545283" y="2870086"/>
                <a:ext cx="382049" cy="5453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9C8ADC5-0862-4C9C-AB55-780B9BBA35DC}"/>
                  </a:ext>
                </a:extLst>
              </p:cNvPr>
              <p:cNvSpPr/>
              <p:nvPr/>
            </p:nvSpPr>
            <p:spPr>
              <a:xfrm>
                <a:off x="896721" y="3386232"/>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F7DC3B55-6643-40F9-B19A-0F9A73BC5112}"/>
                  </a:ext>
                </a:extLst>
              </p:cNvPr>
              <p:cNvCxnSpPr>
                <a:cxnSpLocks/>
                <a:stCxn id="42" idx="5"/>
                <a:endCxn id="44" idx="2"/>
              </p:cNvCxnSpPr>
              <p:nvPr/>
            </p:nvCxnSpPr>
            <p:spPr>
              <a:xfrm>
                <a:off x="1075136" y="3556196"/>
                <a:ext cx="1265391" cy="384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8F39DAA-4D94-4058-8601-75EA6B3F0B47}"/>
                  </a:ext>
                </a:extLst>
              </p:cNvPr>
              <p:cNvSpPr/>
              <p:nvPr/>
            </p:nvSpPr>
            <p:spPr>
              <a:xfrm>
                <a:off x="2340527" y="3841024"/>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F14ECF87-3C86-4B4A-ABAA-8432066F2C76}"/>
                  </a:ext>
                </a:extLst>
              </p:cNvPr>
              <p:cNvCxnSpPr>
                <a:cxnSpLocks/>
                <a:stCxn id="46" idx="7"/>
                <a:endCxn id="44" idx="3"/>
              </p:cNvCxnSpPr>
              <p:nvPr/>
            </p:nvCxnSpPr>
            <p:spPr>
              <a:xfrm flipV="1">
                <a:off x="992146" y="4010988"/>
                <a:ext cx="1378992" cy="10537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C7B72513-AA78-4A26-9818-4830B5D72987}"/>
                  </a:ext>
                </a:extLst>
              </p:cNvPr>
              <p:cNvSpPr/>
              <p:nvPr/>
            </p:nvSpPr>
            <p:spPr>
              <a:xfrm>
                <a:off x="813731" y="5035603"/>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783AF3C7-4313-4847-AA9F-54DD5C9E646B}"/>
                  </a:ext>
                </a:extLst>
              </p:cNvPr>
              <p:cNvCxnSpPr>
                <a:cxnSpLocks/>
                <a:stCxn id="38" idx="5"/>
                <a:endCxn id="48" idx="1"/>
              </p:cNvCxnSpPr>
              <p:nvPr/>
            </p:nvCxnSpPr>
            <p:spPr>
              <a:xfrm>
                <a:off x="1001234" y="1696760"/>
                <a:ext cx="494130" cy="7446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F9D41060-BC45-423F-AAAB-2A8566A0EE83}"/>
                  </a:ext>
                </a:extLst>
              </p:cNvPr>
              <p:cNvSpPr/>
              <p:nvPr/>
            </p:nvSpPr>
            <p:spPr>
              <a:xfrm>
                <a:off x="1464753" y="2412296"/>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D25F472-0B5E-439D-B643-6D9F394AD851}"/>
                  </a:ext>
                </a:extLst>
              </p:cNvPr>
              <p:cNvSpPr/>
              <p:nvPr/>
            </p:nvSpPr>
            <p:spPr>
              <a:xfrm>
                <a:off x="2688897" y="2483487"/>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67611FF8-0968-4AB0-9EF5-8439CBF6D468}"/>
                  </a:ext>
                </a:extLst>
              </p:cNvPr>
              <p:cNvCxnSpPr>
                <a:cxnSpLocks/>
                <a:stCxn id="48" idx="6"/>
                <a:endCxn id="49" idx="2"/>
              </p:cNvCxnSpPr>
              <p:nvPr/>
            </p:nvCxnSpPr>
            <p:spPr>
              <a:xfrm>
                <a:off x="1673779" y="2511859"/>
                <a:ext cx="1015118" cy="711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9540FCD-A7E7-478D-8E10-0C71E5331B37}"/>
                </a:ext>
              </a:extLst>
            </p:cNvPr>
            <p:cNvGrpSpPr/>
            <p:nvPr/>
          </p:nvGrpSpPr>
          <p:grpSpPr>
            <a:xfrm>
              <a:off x="2521478" y="2919643"/>
              <a:ext cx="893292" cy="2315085"/>
              <a:chOff x="2574818" y="2919643"/>
              <a:chExt cx="893292" cy="2315085"/>
            </a:xfrm>
          </p:grpSpPr>
          <p:sp>
            <p:nvSpPr>
              <p:cNvPr id="32" name="Rectangle 31">
                <a:extLst>
                  <a:ext uri="{FF2B5EF4-FFF2-40B4-BE49-F238E27FC236}">
                    <a16:creationId xmlns:a16="http://schemas.microsoft.com/office/drawing/2014/main" id="{5AD5B6C3-092E-4D39-8F4A-58086389A7A2}"/>
                  </a:ext>
                </a:extLst>
              </p:cNvPr>
              <p:cNvSpPr/>
              <p:nvPr/>
            </p:nvSpPr>
            <p:spPr>
              <a:xfrm>
                <a:off x="2575196" y="2919643"/>
                <a:ext cx="892914" cy="3020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1594407-D7FD-4E8F-880E-6370944FF52F}"/>
                  </a:ext>
                </a:extLst>
              </p:cNvPr>
              <p:cNvSpPr/>
              <p:nvPr/>
            </p:nvSpPr>
            <p:spPr>
              <a:xfrm rot="5400000">
                <a:off x="2060810" y="4081762"/>
                <a:ext cx="1929135" cy="2090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F522B1-3549-40BD-8CE2-FC02D6B57F4C}"/>
                  </a:ext>
                </a:extLst>
              </p:cNvPr>
              <p:cNvSpPr/>
              <p:nvPr/>
            </p:nvSpPr>
            <p:spPr>
              <a:xfrm>
                <a:off x="2574818" y="5150843"/>
                <a:ext cx="892914" cy="838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67150F88-4A1D-4F4F-8D2B-6D6D92B65028}"/>
                </a:ext>
              </a:extLst>
            </p:cNvPr>
            <p:cNvGrpSpPr/>
            <p:nvPr/>
          </p:nvGrpSpPr>
          <p:grpSpPr>
            <a:xfrm>
              <a:off x="3595999" y="1972215"/>
              <a:ext cx="1882180" cy="3262513"/>
              <a:chOff x="3794119" y="1972215"/>
              <a:chExt cx="1882180" cy="3262513"/>
            </a:xfrm>
          </p:grpSpPr>
          <p:sp>
            <p:nvSpPr>
              <p:cNvPr id="28" name="Rectangle 27">
                <a:extLst>
                  <a:ext uri="{FF2B5EF4-FFF2-40B4-BE49-F238E27FC236}">
                    <a16:creationId xmlns:a16="http://schemas.microsoft.com/office/drawing/2014/main" id="{B2B64582-82E1-486B-931B-DC68B3A67EBA}"/>
                  </a:ext>
                </a:extLst>
              </p:cNvPr>
              <p:cNvSpPr/>
              <p:nvPr/>
            </p:nvSpPr>
            <p:spPr>
              <a:xfrm>
                <a:off x="3794119" y="2919643"/>
                <a:ext cx="1882180" cy="3020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E1AD487-DA37-4DA5-BDE5-1D6B5E5793F0}"/>
                  </a:ext>
                </a:extLst>
              </p:cNvPr>
              <p:cNvSpPr/>
              <p:nvPr/>
            </p:nvSpPr>
            <p:spPr>
              <a:xfrm rot="5400000">
                <a:off x="3728697" y="4123704"/>
                <a:ext cx="2013023" cy="2090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3093FD7-5CE9-4C88-8724-3BCE29E87DF9}"/>
                  </a:ext>
                </a:extLst>
              </p:cNvPr>
              <p:cNvSpPr/>
              <p:nvPr/>
            </p:nvSpPr>
            <p:spPr>
              <a:xfrm>
                <a:off x="3966596" y="2867763"/>
                <a:ext cx="999687" cy="457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71729F5-742F-4BF1-BC2A-76F1032C43F5}"/>
                  </a:ext>
                </a:extLst>
              </p:cNvPr>
              <p:cNvSpPr/>
              <p:nvPr/>
            </p:nvSpPr>
            <p:spPr>
              <a:xfrm rot="7033388">
                <a:off x="4650347" y="2449199"/>
                <a:ext cx="999687" cy="457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7EE2A5A6-9A17-4088-8E43-D1913DCAF951}"/>
                </a:ext>
              </a:extLst>
            </p:cNvPr>
            <p:cNvSpPr/>
            <p:nvPr/>
          </p:nvSpPr>
          <p:spPr>
            <a:xfrm>
              <a:off x="5689385" y="3329291"/>
              <a:ext cx="778236" cy="19754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BA876C0-D54F-4E5D-AF8D-1416372BE59E}"/>
                </a:ext>
              </a:extLst>
            </p:cNvPr>
            <p:cNvGrpSpPr/>
            <p:nvPr/>
          </p:nvGrpSpPr>
          <p:grpSpPr>
            <a:xfrm>
              <a:off x="7881928" y="2290335"/>
              <a:ext cx="3373988" cy="5689659"/>
              <a:chOff x="8280390" y="2360328"/>
              <a:chExt cx="3373988" cy="5689659"/>
            </a:xfrm>
          </p:grpSpPr>
          <p:sp>
            <p:nvSpPr>
              <p:cNvPr id="17" name="Arc 16">
                <a:extLst>
                  <a:ext uri="{FF2B5EF4-FFF2-40B4-BE49-F238E27FC236}">
                    <a16:creationId xmlns:a16="http://schemas.microsoft.com/office/drawing/2014/main" id="{342B6F02-AA7F-444A-A2B7-147CC174E347}"/>
                  </a:ext>
                </a:extLst>
              </p:cNvPr>
              <p:cNvSpPr/>
              <p:nvPr/>
            </p:nvSpPr>
            <p:spPr>
              <a:xfrm rot="15780880">
                <a:off x="7213775" y="3778980"/>
                <a:ext cx="5559877" cy="2740155"/>
              </a:xfrm>
              <a:prstGeom prst="arc">
                <a:avLst>
                  <a:gd name="adj1" fmla="val 16200000"/>
                  <a:gd name="adj2" fmla="val 20411557"/>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Arc 17">
                <a:extLst>
                  <a:ext uri="{FF2B5EF4-FFF2-40B4-BE49-F238E27FC236}">
                    <a16:creationId xmlns:a16="http://schemas.microsoft.com/office/drawing/2014/main" id="{A06E09CD-B1F9-4C67-AC50-F4B65C5FA177}"/>
                  </a:ext>
                </a:extLst>
              </p:cNvPr>
              <p:cNvSpPr/>
              <p:nvPr/>
            </p:nvSpPr>
            <p:spPr>
              <a:xfrm rot="15780880">
                <a:off x="7477303" y="3770189"/>
                <a:ext cx="5559877" cy="2740155"/>
              </a:xfrm>
              <a:prstGeom prst="arc">
                <a:avLst>
                  <a:gd name="adj1" fmla="val 16200000"/>
                  <a:gd name="adj2" fmla="val 193023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16EC0042-8255-437B-A446-C2B872BF11DC}"/>
                  </a:ext>
                </a:extLst>
              </p:cNvPr>
              <p:cNvSpPr/>
              <p:nvPr/>
            </p:nvSpPr>
            <p:spPr>
              <a:xfrm rot="15613073">
                <a:off x="7504362" y="3899971"/>
                <a:ext cx="5559877" cy="2740155"/>
              </a:xfrm>
              <a:prstGeom prst="arc">
                <a:avLst>
                  <a:gd name="adj1" fmla="val 19774940"/>
                  <a:gd name="adj2" fmla="val 20453817"/>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2146D5F7-D61D-4B26-9B47-6087F2952726}"/>
                  </a:ext>
                </a:extLst>
              </p:cNvPr>
              <p:cNvGrpSpPr/>
              <p:nvPr/>
            </p:nvGrpSpPr>
            <p:grpSpPr>
              <a:xfrm>
                <a:off x="8280390" y="2533664"/>
                <a:ext cx="1333093" cy="2767340"/>
                <a:chOff x="8280390" y="2533664"/>
                <a:chExt cx="1333093" cy="2767340"/>
              </a:xfrm>
            </p:grpSpPr>
            <p:sp>
              <p:nvSpPr>
                <p:cNvPr id="21" name="Arc 20">
                  <a:extLst>
                    <a:ext uri="{FF2B5EF4-FFF2-40B4-BE49-F238E27FC236}">
                      <a16:creationId xmlns:a16="http://schemas.microsoft.com/office/drawing/2014/main" id="{8CA2BA34-245C-48E5-975A-7F69A2C53875}"/>
                    </a:ext>
                  </a:extLst>
                </p:cNvPr>
                <p:cNvSpPr/>
                <p:nvPr/>
              </p:nvSpPr>
              <p:spPr>
                <a:xfrm>
                  <a:off x="8280390" y="3028958"/>
                  <a:ext cx="1333093" cy="802528"/>
                </a:xfrm>
                <a:prstGeom prst="arc">
                  <a:avLst>
                    <a:gd name="adj1" fmla="val 15834192"/>
                    <a:gd name="adj2" fmla="val 5787761"/>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641961CF-1720-4FC4-B147-786C8075701E}"/>
                    </a:ext>
                  </a:extLst>
                </p:cNvPr>
                <p:cNvSpPr/>
                <p:nvPr/>
              </p:nvSpPr>
              <p:spPr>
                <a:xfrm>
                  <a:off x="8598268" y="3173464"/>
                  <a:ext cx="876299" cy="511071"/>
                </a:xfrm>
                <a:prstGeom prst="arc">
                  <a:avLst>
                    <a:gd name="adj1" fmla="val 17162332"/>
                    <a:gd name="adj2" fmla="val 6769727"/>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D41E65E-0EFE-4786-92F0-83F4EBA7370C}"/>
                    </a:ext>
                  </a:extLst>
                </p:cNvPr>
                <p:cNvCxnSpPr>
                  <a:cxnSpLocks/>
                </p:cNvCxnSpPr>
                <p:nvPr/>
              </p:nvCxnSpPr>
              <p:spPr>
                <a:xfrm flipH="1">
                  <a:off x="8616553" y="5301003"/>
                  <a:ext cx="298847"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87370F8-6DF6-47DE-8037-9E5E0318C16E}"/>
                    </a:ext>
                  </a:extLst>
                </p:cNvPr>
                <p:cNvSpPr/>
                <p:nvPr/>
              </p:nvSpPr>
              <p:spPr>
                <a:xfrm>
                  <a:off x="9003933" y="2533664"/>
                  <a:ext cx="369116" cy="3858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9CDA2A2D-7952-4E3B-AB83-FBBA09EAB0B1}"/>
                    </a:ext>
                  </a:extLst>
                </p:cNvPr>
                <p:cNvCxnSpPr>
                  <a:cxnSpLocks/>
                </p:cNvCxnSpPr>
                <p:nvPr/>
              </p:nvCxnSpPr>
              <p:spPr>
                <a:xfrm rot="1118977" flipH="1" flipV="1">
                  <a:off x="9066293" y="2627708"/>
                  <a:ext cx="55055" cy="68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96D35ED-4FE8-4D8D-9477-25476E797739}"/>
                    </a:ext>
                  </a:extLst>
                </p:cNvPr>
                <p:cNvCxnSpPr>
                  <a:cxnSpLocks/>
                </p:cNvCxnSpPr>
                <p:nvPr/>
              </p:nvCxnSpPr>
              <p:spPr>
                <a:xfrm rot="6518977" flipH="1" flipV="1">
                  <a:off x="9060870" y="2633540"/>
                  <a:ext cx="67418" cy="561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42B3BE61-F537-4A0F-AE71-B4B30060DDC6}"/>
                    </a:ext>
                  </a:extLst>
                </p:cNvPr>
                <p:cNvSpPr/>
                <p:nvPr/>
              </p:nvSpPr>
              <p:spPr>
                <a:xfrm rot="21051415">
                  <a:off x="8909319" y="2796429"/>
                  <a:ext cx="195006" cy="86645"/>
                </a:xfrm>
                <a:prstGeom prst="arc">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8" name="Group 7">
              <a:extLst>
                <a:ext uri="{FF2B5EF4-FFF2-40B4-BE49-F238E27FC236}">
                  <a16:creationId xmlns:a16="http://schemas.microsoft.com/office/drawing/2014/main" id="{08F3EF83-76CC-4D87-9D61-8E6EF1F606DE}"/>
                </a:ext>
              </a:extLst>
            </p:cNvPr>
            <p:cNvGrpSpPr/>
            <p:nvPr/>
          </p:nvGrpSpPr>
          <p:grpSpPr>
            <a:xfrm>
              <a:off x="6716793" y="2127936"/>
              <a:ext cx="3816944" cy="3734675"/>
              <a:chOff x="7158753" y="2135556"/>
              <a:chExt cx="3816944" cy="3734675"/>
            </a:xfrm>
          </p:grpSpPr>
          <p:sp>
            <p:nvSpPr>
              <p:cNvPr id="9" name="Arc 8">
                <a:extLst>
                  <a:ext uri="{FF2B5EF4-FFF2-40B4-BE49-F238E27FC236}">
                    <a16:creationId xmlns:a16="http://schemas.microsoft.com/office/drawing/2014/main" id="{A9ED32D3-31FA-457B-A281-C056449015D0}"/>
                  </a:ext>
                </a:extLst>
              </p:cNvPr>
              <p:cNvSpPr/>
              <p:nvPr/>
            </p:nvSpPr>
            <p:spPr>
              <a:xfrm>
                <a:off x="7421247" y="3155136"/>
                <a:ext cx="642745" cy="697721"/>
              </a:xfrm>
              <a:prstGeom prst="arc">
                <a:avLst>
                  <a:gd name="adj1" fmla="val 1409750"/>
                  <a:gd name="adj2" fmla="val 1040001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354461CA-88D1-4805-B593-A4326F06ED06}"/>
                  </a:ext>
                </a:extLst>
              </p:cNvPr>
              <p:cNvSpPr/>
              <p:nvPr/>
            </p:nvSpPr>
            <p:spPr>
              <a:xfrm>
                <a:off x="7158753" y="3016871"/>
                <a:ext cx="1157628" cy="1119525"/>
              </a:xfrm>
              <a:prstGeom prst="arc">
                <a:avLst>
                  <a:gd name="adj1" fmla="val 266819"/>
                  <a:gd name="adj2" fmla="val 1079969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3C88F27-5214-4AEB-A4C2-CE8DDE0B166F}"/>
                  </a:ext>
                </a:extLst>
              </p:cNvPr>
              <p:cNvCxnSpPr>
                <a:cxnSpLocks/>
              </p:cNvCxnSpPr>
              <p:nvPr/>
            </p:nvCxnSpPr>
            <p:spPr>
              <a:xfrm flipH="1" flipV="1">
                <a:off x="7522349" y="2741694"/>
                <a:ext cx="260356" cy="452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FE3A7EA3-85F5-4C6A-8B50-64EE50BCEA66}"/>
                  </a:ext>
                </a:extLst>
              </p:cNvPr>
              <p:cNvSpPr/>
              <p:nvPr/>
            </p:nvSpPr>
            <p:spPr>
              <a:xfrm rot="15982091">
                <a:off x="7278936" y="2235544"/>
                <a:ext cx="2422792" cy="2659316"/>
              </a:xfrm>
              <a:prstGeom prst="arc">
                <a:avLst>
                  <a:gd name="adj1" fmla="val 16200000"/>
                  <a:gd name="adj2" fmla="val 18877107"/>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Arc 12">
                <a:extLst>
                  <a:ext uri="{FF2B5EF4-FFF2-40B4-BE49-F238E27FC236}">
                    <a16:creationId xmlns:a16="http://schemas.microsoft.com/office/drawing/2014/main" id="{2A022AE1-3E16-4850-889C-695DA631B92C}"/>
                  </a:ext>
                </a:extLst>
              </p:cNvPr>
              <p:cNvSpPr/>
              <p:nvPr/>
            </p:nvSpPr>
            <p:spPr>
              <a:xfrm rot="15982091">
                <a:off x="7719731" y="2128101"/>
                <a:ext cx="2062716" cy="2659316"/>
              </a:xfrm>
              <a:prstGeom prst="arc">
                <a:avLst>
                  <a:gd name="adj1" fmla="val 16200000"/>
                  <a:gd name="adj2" fmla="val 1852784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Arc 13">
                <a:extLst>
                  <a:ext uri="{FF2B5EF4-FFF2-40B4-BE49-F238E27FC236}">
                    <a16:creationId xmlns:a16="http://schemas.microsoft.com/office/drawing/2014/main" id="{AA16682A-C243-4365-9823-A08229056188}"/>
                  </a:ext>
                </a:extLst>
              </p:cNvPr>
              <p:cNvSpPr/>
              <p:nvPr/>
            </p:nvSpPr>
            <p:spPr>
              <a:xfrm rot="16200000">
                <a:off x="8419015" y="2284884"/>
                <a:ext cx="2454047" cy="2659316"/>
              </a:xfrm>
              <a:prstGeom prst="arc">
                <a:avLst>
                  <a:gd name="adj1" fmla="val 16136026"/>
                  <a:gd name="adj2" fmla="val 1813229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2695D817-8B90-4D13-AF8C-0BA0E50705E7}"/>
                  </a:ext>
                </a:extLst>
              </p:cNvPr>
              <p:cNvSpPr/>
              <p:nvPr/>
            </p:nvSpPr>
            <p:spPr>
              <a:xfrm rot="16200000">
                <a:off x="7471718" y="2673236"/>
                <a:ext cx="3734675" cy="2659316"/>
              </a:xfrm>
              <a:prstGeom prst="arc">
                <a:avLst>
                  <a:gd name="adj1" fmla="val 17092199"/>
                  <a:gd name="adj2" fmla="val 1908696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D6B2B386-ABF1-4B50-A53A-6845114D5A58}"/>
                  </a:ext>
                </a:extLst>
              </p:cNvPr>
              <p:cNvCxnSpPr>
                <a:cxnSpLocks/>
              </p:cNvCxnSpPr>
              <p:nvPr/>
            </p:nvCxnSpPr>
            <p:spPr>
              <a:xfrm flipH="1" flipV="1">
                <a:off x="8286521" y="2867763"/>
                <a:ext cx="270674" cy="647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63" name="Picture 62" descr="A close up of a logo&#10;&#10;Description automatically generated">
            <a:extLst>
              <a:ext uri="{FF2B5EF4-FFF2-40B4-BE49-F238E27FC236}">
                <a16:creationId xmlns:a16="http://schemas.microsoft.com/office/drawing/2014/main" id="{2A46528A-BC7F-401C-8D9F-3CE3362725AA}"/>
              </a:ext>
            </a:extLst>
          </p:cNvPr>
          <p:cNvPicPr>
            <a:picLocks noChangeAspect="1"/>
          </p:cNvPicPr>
          <p:nvPr/>
        </p:nvPicPr>
        <p:blipFill rotWithShape="1">
          <a:blip r:embed="rId3">
            <a:extLst>
              <a:ext uri="{28A0092B-C50C-407E-A947-70E740481C1C}">
                <a14:useLocalDpi xmlns:a14="http://schemas.microsoft.com/office/drawing/2010/main" val="0"/>
              </a:ext>
            </a:extLst>
          </a:blip>
          <a:srcRect l="14419" r="14968" b="15333"/>
          <a:stretch/>
        </p:blipFill>
        <p:spPr>
          <a:xfrm>
            <a:off x="5019117" y="460308"/>
            <a:ext cx="2160000" cy="2589884"/>
          </a:xfrm>
          <a:prstGeom prst="rect">
            <a:avLst/>
          </a:prstGeom>
        </p:spPr>
      </p:pic>
      <p:sp>
        <p:nvSpPr>
          <p:cNvPr id="64" name="Title 1">
            <a:extLst>
              <a:ext uri="{FF2B5EF4-FFF2-40B4-BE49-F238E27FC236}">
                <a16:creationId xmlns:a16="http://schemas.microsoft.com/office/drawing/2014/main" id="{4F345F47-59F7-4B66-A5B8-0EF958CCEC3B}"/>
              </a:ext>
            </a:extLst>
          </p:cNvPr>
          <p:cNvSpPr txBox="1">
            <a:spLocks/>
          </p:cNvSpPr>
          <p:nvPr/>
        </p:nvSpPr>
        <p:spPr>
          <a:xfrm>
            <a:off x="5453430" y="3059637"/>
            <a:ext cx="1285133" cy="120380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a:t>
            </a:r>
            <a:endParaRPr lang="en-US" sz="9000" dirty="0">
              <a:latin typeface="Biome" panose="020B0503030204020804" pitchFamily="34" charset="0"/>
              <a:cs typeface="Biome" panose="020B0503030204020804" pitchFamily="34" charset="0"/>
            </a:endParaRPr>
          </a:p>
        </p:txBody>
      </p:sp>
      <p:sp>
        <p:nvSpPr>
          <p:cNvPr id="65" name="Title 1">
            <a:extLst>
              <a:ext uri="{FF2B5EF4-FFF2-40B4-BE49-F238E27FC236}">
                <a16:creationId xmlns:a16="http://schemas.microsoft.com/office/drawing/2014/main" id="{096020E1-D48B-46CD-AE78-266EA5121485}"/>
              </a:ext>
            </a:extLst>
          </p:cNvPr>
          <p:cNvSpPr txBox="1">
            <a:spLocks/>
          </p:cNvSpPr>
          <p:nvPr/>
        </p:nvSpPr>
        <p:spPr>
          <a:xfrm>
            <a:off x="4461335" y="4517011"/>
            <a:ext cx="3269321" cy="150842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latin typeface="Biome" panose="020B0503030204020804" pitchFamily="34" charset="0"/>
                <a:cs typeface="Biome" panose="020B0503030204020804" pitchFamily="34" charset="0"/>
              </a:rPr>
              <a:t>10 pounds</a:t>
            </a:r>
          </a:p>
          <a:p>
            <a:pPr algn="ctr"/>
            <a:endParaRPr lang="en-US" altLang="zh-CN" sz="1600" dirty="0">
              <a:latin typeface="Biome" panose="020B0503030204020804" pitchFamily="34" charset="0"/>
              <a:cs typeface="Biome" panose="020B0503030204020804" pitchFamily="34" charset="0"/>
            </a:endParaRPr>
          </a:p>
          <a:p>
            <a:pPr algn="ctr"/>
            <a:r>
              <a:rPr lang="en-US" sz="2800" dirty="0">
                <a:latin typeface="Biome" panose="020B0503030204020804" pitchFamily="34" charset="0"/>
                <a:cs typeface="Biome" panose="020B0503030204020804" pitchFamily="34" charset="0"/>
              </a:rPr>
              <a:t>[4.5 kg]</a:t>
            </a:r>
          </a:p>
        </p:txBody>
      </p:sp>
    </p:spTree>
    <p:extLst>
      <p:ext uri="{BB962C8B-B14F-4D97-AF65-F5344CB8AC3E}">
        <p14:creationId xmlns:p14="http://schemas.microsoft.com/office/powerpoint/2010/main" val="3770238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92AFCB-3F03-704D-BC4D-40E586F3EDF0}"/>
              </a:ext>
            </a:extLst>
          </p:cNvPr>
          <p:cNvSpPr/>
          <p:nvPr/>
        </p:nvSpPr>
        <p:spPr>
          <a:xfrm>
            <a:off x="867401" y="668963"/>
            <a:ext cx="9462842" cy="523220"/>
          </a:xfrm>
          <a:prstGeom prst="rect">
            <a:avLst/>
          </a:prstGeom>
        </p:spPr>
        <p:txBody>
          <a:bodyPr wrap="square">
            <a:spAutoFit/>
          </a:bodyPr>
          <a:lstStyle/>
          <a:p>
            <a:r>
              <a:rPr lang="en-US" altLang="zh-CN" sz="2800" dirty="0">
                <a:effectLst/>
                <a:latin typeface="Avenir Next" panose="020B0503020202020204" pitchFamily="34" charset="0"/>
              </a:rPr>
              <a:t>REFERENCE</a:t>
            </a:r>
            <a:endParaRPr lang="en-CA" sz="2800" dirty="0">
              <a:effectLst/>
              <a:latin typeface="Avenir Next" panose="020B0503020202020204" pitchFamily="34" charset="0"/>
            </a:endParaRPr>
          </a:p>
        </p:txBody>
      </p:sp>
      <p:sp>
        <p:nvSpPr>
          <p:cNvPr id="11" name="Triangle 10">
            <a:extLst>
              <a:ext uri="{FF2B5EF4-FFF2-40B4-BE49-F238E27FC236}">
                <a16:creationId xmlns:a16="http://schemas.microsoft.com/office/drawing/2014/main" id="{AC88D314-D5A9-6E4C-B62A-19E8BAE2738A}"/>
              </a:ext>
            </a:extLst>
          </p:cNvPr>
          <p:cNvSpPr/>
          <p:nvPr/>
        </p:nvSpPr>
        <p:spPr>
          <a:xfrm rot="5400000">
            <a:off x="-298175" y="642732"/>
            <a:ext cx="1033672" cy="437322"/>
          </a:xfrm>
          <a:prstGeom prst="triangle">
            <a:avLst/>
          </a:prstGeom>
          <a:solidFill>
            <a:srgbClr val="00C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28F98A-3311-8046-BC95-73153AAFD231}"/>
              </a:ext>
            </a:extLst>
          </p:cNvPr>
          <p:cNvSpPr txBox="1"/>
          <p:nvPr/>
        </p:nvSpPr>
        <p:spPr>
          <a:xfrm>
            <a:off x="612878" y="1734703"/>
            <a:ext cx="8407729" cy="2677656"/>
          </a:xfrm>
          <a:prstGeom prst="rect">
            <a:avLst/>
          </a:prstGeom>
          <a:noFill/>
        </p:spPr>
        <p:txBody>
          <a:bodyPr wrap="square" rtlCol="0">
            <a:spAutoFit/>
          </a:bodyPr>
          <a:lstStyle/>
          <a:p>
            <a:pPr marL="285750" indent="-285750">
              <a:buFont typeface="Arial" panose="020B0604020202020204" pitchFamily="34" charset="0"/>
              <a:buChar char="•"/>
            </a:pPr>
            <a:r>
              <a:rPr lang="en-CA" sz="1400" dirty="0">
                <a:hlinkClick r:id="rId3"/>
              </a:rPr>
              <a:t>https://www.health24.com/Medical/Backache/Good-posture/Slouching-a-real-back-breaker-20120721</a:t>
            </a:r>
            <a:endParaRPr lang="en-CA" sz="1400" dirty="0"/>
          </a:p>
          <a:p>
            <a:pPr marL="285750" indent="-285750">
              <a:buFont typeface="Arial" panose="020B0604020202020204" pitchFamily="34" charset="0"/>
              <a:buChar char="•"/>
            </a:pPr>
            <a:r>
              <a:rPr lang="en-CA" sz="1400" dirty="0">
                <a:hlinkClick r:id="rId4"/>
              </a:rPr>
              <a:t>https://www.mensjournal.com/health-fitness/4-reasons-stop-slouching/</a:t>
            </a:r>
            <a:endParaRPr lang="en-CA" sz="1400" dirty="0"/>
          </a:p>
          <a:p>
            <a:pPr marL="285750" indent="-285750">
              <a:buFont typeface="Arial" panose="020B0604020202020204" pitchFamily="34" charset="0"/>
              <a:buChar char="•"/>
            </a:pPr>
            <a:r>
              <a:rPr lang="en-CA" sz="1400" dirty="0">
                <a:hlinkClick r:id="rId5"/>
              </a:rPr>
              <a:t>https://www.thegoodbody.com/back-pain-statistics/</a:t>
            </a:r>
            <a:endParaRPr lang="en-CA" sz="1400" dirty="0"/>
          </a:p>
          <a:p>
            <a:pPr marL="285750" indent="-285750">
              <a:buFont typeface="Arial" panose="020B0604020202020204" pitchFamily="34" charset="0"/>
              <a:buChar char="•"/>
            </a:pPr>
            <a:r>
              <a:rPr lang="en-CA" sz="1400" dirty="0">
                <a:hlinkClick r:id="rId6"/>
              </a:rPr>
              <a:t>https://www.acatoday.org/Patients/What-is-Chiropractic/Back-Pain-Facts-and-Statistics</a:t>
            </a:r>
            <a:endParaRPr lang="en-CA" sz="1400" dirty="0"/>
          </a:p>
          <a:p>
            <a:pPr marL="285750" indent="-285750">
              <a:buFont typeface="Arial" panose="020B0604020202020204" pitchFamily="34" charset="0"/>
              <a:buChar char="•"/>
            </a:pPr>
            <a:r>
              <a:rPr lang="en-CA" sz="1400" dirty="0">
                <a:hlinkClick r:id="rId7"/>
              </a:rPr>
              <a:t>https://www.therooststand.com/blogs/the-roost-blog/12381213-the-cost-of-poor-posture</a:t>
            </a:r>
            <a:endParaRPr lang="en-CA" sz="1400" dirty="0"/>
          </a:p>
          <a:p>
            <a:pPr marL="285750" indent="-285750">
              <a:buFont typeface="Arial" panose="020B0604020202020204" pitchFamily="34" charset="0"/>
              <a:buChar char="•"/>
            </a:pPr>
            <a:r>
              <a:rPr lang="en-CA" sz="1400" dirty="0">
                <a:hlinkClick r:id="rId8"/>
              </a:rPr>
              <a:t>https://www2.deloitte.com/us/en/insights/industry/technology/technology-media-and-telecom-predictions/2020/ai-chips.html</a:t>
            </a:r>
            <a:endParaRPr lang="en-CA" sz="1400" dirty="0"/>
          </a:p>
          <a:p>
            <a:pPr marL="285750" indent="-285750">
              <a:buFont typeface="Arial" panose="020B0604020202020204" pitchFamily="34" charset="0"/>
              <a:buChar char="•"/>
            </a:pPr>
            <a:r>
              <a:rPr lang="en-CA" sz="1400" dirty="0">
                <a:hlinkClick r:id="rId9"/>
              </a:rPr>
              <a:t>https://www.techinsights.com/blog/apple-iphone-5s-teardown</a:t>
            </a:r>
            <a:endParaRPr lang="en-CA" sz="1400" dirty="0"/>
          </a:p>
          <a:p>
            <a:pPr marL="285750" indent="-285750">
              <a:buFont typeface="Arial" panose="020B0604020202020204" pitchFamily="34" charset="0"/>
              <a:buChar char="•"/>
            </a:pPr>
            <a:r>
              <a:rPr lang="en-CA" sz="1400" dirty="0">
                <a:hlinkClick r:id="rId10"/>
              </a:rPr>
              <a:t>https://ai.googleblog.com/2017/04/federated-learning-collaborative.html</a:t>
            </a:r>
            <a:endParaRPr lang="en-CA" sz="1400" dirty="0"/>
          </a:p>
          <a:p>
            <a:pPr marL="285750" indent="-285750">
              <a:buFont typeface="Arial" panose="020B0604020202020204" pitchFamily="34" charset="0"/>
              <a:buChar char="•"/>
            </a:pPr>
            <a:r>
              <a:rPr lang="en-CA" sz="1400" dirty="0">
                <a:hlinkClick r:id="rId11"/>
              </a:rPr>
              <a:t>https://towardsdatascience.com/federated-learning-and-privacy-preserving-ai-fcddbeb426c5</a:t>
            </a:r>
            <a:endParaRPr lang="en-CA" sz="1400" dirty="0"/>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US" sz="1400" dirty="0"/>
          </a:p>
        </p:txBody>
      </p:sp>
      <p:sp>
        <p:nvSpPr>
          <p:cNvPr id="3" name="TextBox 2">
            <a:extLst>
              <a:ext uri="{FF2B5EF4-FFF2-40B4-BE49-F238E27FC236}">
                <a16:creationId xmlns:a16="http://schemas.microsoft.com/office/drawing/2014/main" id="{2D127D09-57C8-F245-B0C6-4FC35B0A4FB8}"/>
              </a:ext>
            </a:extLst>
          </p:cNvPr>
          <p:cNvSpPr txBox="1"/>
          <p:nvPr/>
        </p:nvSpPr>
        <p:spPr>
          <a:xfrm>
            <a:off x="1057275" y="1441721"/>
            <a:ext cx="1543050" cy="369332"/>
          </a:xfrm>
          <a:prstGeom prst="rect">
            <a:avLst/>
          </a:prstGeom>
          <a:noFill/>
        </p:spPr>
        <p:txBody>
          <a:bodyPr wrap="square" rtlCol="0">
            <a:spAutoFit/>
          </a:bodyPr>
          <a:lstStyle/>
          <a:p>
            <a:r>
              <a:rPr lang="en-US" altLang="zh-CN" dirty="0"/>
              <a:t>Presentation</a:t>
            </a:r>
            <a:endParaRPr lang="en-US" dirty="0"/>
          </a:p>
        </p:txBody>
      </p:sp>
      <p:sp>
        <p:nvSpPr>
          <p:cNvPr id="10" name="TextBox 9">
            <a:extLst>
              <a:ext uri="{FF2B5EF4-FFF2-40B4-BE49-F238E27FC236}">
                <a16:creationId xmlns:a16="http://schemas.microsoft.com/office/drawing/2014/main" id="{CA19DEAC-162A-E241-B1CA-32DAC3CC7A49}"/>
              </a:ext>
            </a:extLst>
          </p:cNvPr>
          <p:cNvSpPr txBox="1"/>
          <p:nvPr/>
        </p:nvSpPr>
        <p:spPr>
          <a:xfrm>
            <a:off x="1023938" y="4089671"/>
            <a:ext cx="1543050" cy="369332"/>
          </a:xfrm>
          <a:prstGeom prst="rect">
            <a:avLst/>
          </a:prstGeom>
          <a:noFill/>
        </p:spPr>
        <p:txBody>
          <a:bodyPr wrap="square" rtlCol="0">
            <a:spAutoFit/>
          </a:bodyPr>
          <a:lstStyle/>
          <a:p>
            <a:r>
              <a:rPr lang="en-US" altLang="zh-CN" dirty="0"/>
              <a:t>Backend</a:t>
            </a:r>
            <a:endParaRPr lang="en-US" dirty="0"/>
          </a:p>
        </p:txBody>
      </p:sp>
      <p:sp>
        <p:nvSpPr>
          <p:cNvPr id="8" name="Rectangle 7">
            <a:extLst>
              <a:ext uri="{FF2B5EF4-FFF2-40B4-BE49-F238E27FC236}">
                <a16:creationId xmlns:a16="http://schemas.microsoft.com/office/drawing/2014/main" id="{F30608FD-0346-124F-A079-00F6AD4CEFAC}"/>
              </a:ext>
            </a:extLst>
          </p:cNvPr>
          <p:cNvSpPr/>
          <p:nvPr/>
        </p:nvSpPr>
        <p:spPr>
          <a:xfrm>
            <a:off x="590550" y="4362011"/>
            <a:ext cx="10625137" cy="738664"/>
          </a:xfrm>
          <a:prstGeom prst="rect">
            <a:avLst/>
          </a:prstGeom>
        </p:spPr>
        <p:txBody>
          <a:bodyPr wrap="square">
            <a:spAutoFit/>
          </a:bodyPr>
          <a:lstStyle/>
          <a:p>
            <a:pPr marL="285750" indent="-285750">
              <a:buFont typeface="Arial" panose="020B0604020202020204" pitchFamily="34" charset="0"/>
              <a:buChar char="•"/>
            </a:pPr>
            <a:r>
              <a:rPr lang="en-CA" sz="1400" dirty="0">
                <a:hlinkClick r:id="rId12"/>
              </a:rPr>
              <a:t>https://cmu-perceptual-computing-lab.github.io/foot_keypoint_dataset/</a:t>
            </a:r>
            <a:endParaRPr lang="en-CA" sz="1400" dirty="0"/>
          </a:p>
          <a:p>
            <a:pPr marL="285750" indent="-285750">
              <a:buFont typeface="Arial" panose="020B0604020202020204" pitchFamily="34" charset="0"/>
              <a:buChar char="•"/>
            </a:pPr>
            <a:r>
              <a:rPr lang="en-CA" sz="1400" dirty="0">
                <a:hlinkClick r:id="rId13"/>
              </a:rPr>
              <a:t>https://arxiv.org/abs/1812.08008</a:t>
            </a:r>
            <a:endParaRPr lang="en-CA" sz="1400" dirty="0"/>
          </a:p>
          <a:p>
            <a:pPr marL="285750" indent="-285750">
              <a:buFont typeface="Arial" panose="020B0604020202020204" pitchFamily="34" charset="0"/>
              <a:buChar char="•"/>
            </a:pPr>
            <a:r>
              <a:rPr lang="en-CA" sz="1400" dirty="0">
                <a:hlinkClick r:id="rId14"/>
              </a:rPr>
              <a:t>https://github.com/CMU-Perceptual-Computing-Lab/openpose</a:t>
            </a:r>
            <a:endParaRPr lang="en-US" sz="1000" dirty="0"/>
          </a:p>
        </p:txBody>
      </p:sp>
    </p:spTree>
    <p:extLst>
      <p:ext uri="{BB962C8B-B14F-4D97-AF65-F5344CB8AC3E}">
        <p14:creationId xmlns:p14="http://schemas.microsoft.com/office/powerpoint/2010/main" val="1639006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B566C2BE-CB5C-4B39-AC5C-E99F1E0AC32F}"/>
              </a:ext>
            </a:extLst>
          </p:cNvPr>
          <p:cNvSpPr/>
          <p:nvPr/>
        </p:nvSpPr>
        <p:spPr>
          <a:xfrm>
            <a:off x="609599" y="285750"/>
            <a:ext cx="10991851" cy="3743324"/>
          </a:xfrm>
          <a:prstGeom prst="rect">
            <a:avLst/>
          </a:prstGeom>
          <a:solidFill>
            <a:srgbClr val="43C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Title 1">
            <a:extLst>
              <a:ext uri="{FF2B5EF4-FFF2-40B4-BE49-F238E27FC236}">
                <a16:creationId xmlns:a16="http://schemas.microsoft.com/office/drawing/2014/main" id="{14465867-739C-48C3-8428-81F62795EDD0}"/>
              </a:ext>
            </a:extLst>
          </p:cNvPr>
          <p:cNvSpPr txBox="1">
            <a:spLocks/>
          </p:cNvSpPr>
          <p:nvPr/>
        </p:nvSpPr>
        <p:spPr>
          <a:xfrm>
            <a:off x="5577683" y="3103896"/>
            <a:ext cx="1285133" cy="120380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a:t>
            </a:r>
            <a:endParaRPr lang="en-US" sz="9000" dirty="0">
              <a:latin typeface="Biome" panose="020B0503030204020804" pitchFamily="34" charset="0"/>
              <a:cs typeface="Biome" panose="020B0503030204020804" pitchFamily="34" charset="0"/>
            </a:endParaRPr>
          </a:p>
        </p:txBody>
      </p:sp>
      <p:grpSp>
        <p:nvGrpSpPr>
          <p:cNvPr id="69" name="Group 68">
            <a:extLst>
              <a:ext uri="{FF2B5EF4-FFF2-40B4-BE49-F238E27FC236}">
                <a16:creationId xmlns:a16="http://schemas.microsoft.com/office/drawing/2014/main" id="{92EF1D1F-2496-438B-9C5B-58B72411E36E}"/>
              </a:ext>
            </a:extLst>
          </p:cNvPr>
          <p:cNvGrpSpPr>
            <a:grpSpLocks noChangeAspect="1"/>
          </p:cNvGrpSpPr>
          <p:nvPr/>
        </p:nvGrpSpPr>
        <p:grpSpPr>
          <a:xfrm>
            <a:off x="5165539" y="4303912"/>
            <a:ext cx="2196000" cy="1920366"/>
            <a:chOff x="6005246" y="4279667"/>
            <a:chExt cx="2393752" cy="2093295"/>
          </a:xfrm>
        </p:grpSpPr>
        <p:pic>
          <p:nvPicPr>
            <p:cNvPr id="53" name="Picture 52" descr="A close up of a logo&#10;&#10;Description automatically generated">
              <a:extLst>
                <a:ext uri="{FF2B5EF4-FFF2-40B4-BE49-F238E27FC236}">
                  <a16:creationId xmlns:a16="http://schemas.microsoft.com/office/drawing/2014/main" id="{DE6C0586-86A9-4802-ADE1-D00E34D942E6}"/>
                </a:ext>
              </a:extLst>
            </p:cNvPr>
            <p:cNvPicPr>
              <a:picLocks noChangeAspect="1"/>
            </p:cNvPicPr>
            <p:nvPr/>
          </p:nvPicPr>
          <p:blipFill rotWithShape="1">
            <a:blip r:embed="rId3">
              <a:extLst>
                <a:ext uri="{28A0092B-C50C-407E-A947-70E740481C1C}">
                  <a14:useLocalDpi xmlns:a14="http://schemas.microsoft.com/office/drawing/2010/main" val="0"/>
                </a:ext>
              </a:extLst>
            </a:blip>
            <a:srcRect b="12552"/>
            <a:stretch/>
          </p:blipFill>
          <p:spPr>
            <a:xfrm>
              <a:off x="6005246" y="4279667"/>
              <a:ext cx="2393752" cy="2093295"/>
            </a:xfrm>
            <a:prstGeom prst="rect">
              <a:avLst/>
            </a:prstGeom>
          </p:spPr>
        </p:pic>
        <p:sp>
          <p:nvSpPr>
            <p:cNvPr id="65" name="Title 1">
              <a:extLst>
                <a:ext uri="{FF2B5EF4-FFF2-40B4-BE49-F238E27FC236}">
                  <a16:creationId xmlns:a16="http://schemas.microsoft.com/office/drawing/2014/main" id="{096020E1-D48B-46CD-AE78-266EA5121485}"/>
                </a:ext>
              </a:extLst>
            </p:cNvPr>
            <p:cNvSpPr txBox="1">
              <a:spLocks/>
            </p:cNvSpPr>
            <p:nvPr/>
          </p:nvSpPr>
          <p:spPr>
            <a:xfrm>
              <a:off x="6503245" y="5474404"/>
              <a:ext cx="1397754" cy="77231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000" dirty="0">
                  <a:solidFill>
                    <a:schemeClr val="bg1"/>
                  </a:solidFill>
                  <a:latin typeface="Biome" panose="020B0503030204020804" pitchFamily="34" charset="0"/>
                  <a:cs typeface="Biome" panose="020B0503030204020804" pitchFamily="34" charset="0"/>
                </a:rPr>
                <a:t>+ 9 L</a:t>
              </a:r>
              <a:endParaRPr lang="en-US" sz="3000" dirty="0">
                <a:solidFill>
                  <a:schemeClr val="bg1"/>
                </a:solidFill>
                <a:latin typeface="Biome" panose="020B0503030204020804" pitchFamily="34" charset="0"/>
                <a:cs typeface="Biome" panose="020B0503030204020804" pitchFamily="34" charset="0"/>
              </a:endParaRPr>
            </a:p>
          </p:txBody>
        </p:sp>
      </p:grpSp>
      <p:grpSp>
        <p:nvGrpSpPr>
          <p:cNvPr id="2" name="Group 1">
            <a:extLst>
              <a:ext uri="{FF2B5EF4-FFF2-40B4-BE49-F238E27FC236}">
                <a16:creationId xmlns:a16="http://schemas.microsoft.com/office/drawing/2014/main" id="{3089130B-83CF-4867-B99B-FD79FC5ABF1D}"/>
              </a:ext>
            </a:extLst>
          </p:cNvPr>
          <p:cNvGrpSpPr/>
          <p:nvPr/>
        </p:nvGrpSpPr>
        <p:grpSpPr>
          <a:xfrm>
            <a:off x="3666023" y="408692"/>
            <a:ext cx="3785515" cy="2537535"/>
            <a:chOff x="3666023" y="408692"/>
            <a:chExt cx="3785515" cy="2537535"/>
          </a:xfrm>
        </p:grpSpPr>
        <p:sp>
          <p:nvSpPr>
            <p:cNvPr id="68" name="Title 1">
              <a:extLst>
                <a:ext uri="{FF2B5EF4-FFF2-40B4-BE49-F238E27FC236}">
                  <a16:creationId xmlns:a16="http://schemas.microsoft.com/office/drawing/2014/main" id="{9526E6B2-F1D9-4281-9FC4-874ED3676FF6}"/>
                </a:ext>
              </a:extLst>
            </p:cNvPr>
            <p:cNvSpPr txBox="1">
              <a:spLocks/>
            </p:cNvSpPr>
            <p:nvPr/>
          </p:nvSpPr>
          <p:spPr>
            <a:xfrm>
              <a:off x="3666023" y="501416"/>
              <a:ext cx="1438705" cy="67018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latin typeface="Biome" panose="020B0503030204020804" pitchFamily="34" charset="0"/>
                  <a:cs typeface="Biome" panose="020B0503030204020804" pitchFamily="34" charset="0"/>
                </a:rPr>
                <a:t>2 inch</a:t>
              </a:r>
              <a:endParaRPr lang="en-US" sz="2800" dirty="0">
                <a:latin typeface="Biome" panose="020B0503030204020804" pitchFamily="34" charset="0"/>
                <a:cs typeface="Biome" panose="020B0503030204020804" pitchFamily="34" charset="0"/>
              </a:endParaRPr>
            </a:p>
          </p:txBody>
        </p:sp>
        <p:grpSp>
          <p:nvGrpSpPr>
            <p:cNvPr id="3" name="Group 2">
              <a:extLst>
                <a:ext uri="{FF2B5EF4-FFF2-40B4-BE49-F238E27FC236}">
                  <a16:creationId xmlns:a16="http://schemas.microsoft.com/office/drawing/2014/main" id="{EC768D69-BB7A-2F4D-BAB5-2B252706A36F}"/>
                </a:ext>
              </a:extLst>
            </p:cNvPr>
            <p:cNvGrpSpPr/>
            <p:nvPr/>
          </p:nvGrpSpPr>
          <p:grpSpPr>
            <a:xfrm>
              <a:off x="5075538" y="408692"/>
              <a:ext cx="2376000" cy="2537535"/>
              <a:chOff x="4820124" y="390740"/>
              <a:chExt cx="2376000" cy="2537535"/>
            </a:xfrm>
          </p:grpSpPr>
          <p:grpSp>
            <p:nvGrpSpPr>
              <p:cNvPr id="96" name="Group 95">
                <a:extLst>
                  <a:ext uri="{FF2B5EF4-FFF2-40B4-BE49-F238E27FC236}">
                    <a16:creationId xmlns:a16="http://schemas.microsoft.com/office/drawing/2014/main" id="{83BFE536-5B37-4A57-93D3-EC71902780CF}"/>
                  </a:ext>
                </a:extLst>
              </p:cNvPr>
              <p:cNvGrpSpPr>
                <a:grpSpLocks noChangeAspect="1"/>
              </p:cNvGrpSpPr>
              <p:nvPr/>
            </p:nvGrpSpPr>
            <p:grpSpPr>
              <a:xfrm>
                <a:off x="4820124" y="390740"/>
                <a:ext cx="2376000" cy="2537535"/>
                <a:chOff x="4820122" y="352640"/>
                <a:chExt cx="2612231" cy="2789833"/>
              </a:xfrm>
            </p:grpSpPr>
            <p:grpSp>
              <p:nvGrpSpPr>
                <p:cNvPr id="94" name="Group 93">
                  <a:extLst>
                    <a:ext uri="{FF2B5EF4-FFF2-40B4-BE49-F238E27FC236}">
                      <a16:creationId xmlns:a16="http://schemas.microsoft.com/office/drawing/2014/main" id="{F28BC5D8-9403-466A-A14D-40E42667C983}"/>
                    </a:ext>
                  </a:extLst>
                </p:cNvPr>
                <p:cNvGrpSpPr/>
                <p:nvPr/>
              </p:nvGrpSpPr>
              <p:grpSpPr>
                <a:xfrm>
                  <a:off x="4820122" y="352640"/>
                  <a:ext cx="2612231" cy="2789833"/>
                  <a:chOff x="4820125" y="352640"/>
                  <a:chExt cx="2612234" cy="2789835"/>
                </a:xfrm>
              </p:grpSpPr>
              <p:grpSp>
                <p:nvGrpSpPr>
                  <p:cNvPr id="67" name="Group 66">
                    <a:extLst>
                      <a:ext uri="{FF2B5EF4-FFF2-40B4-BE49-F238E27FC236}">
                        <a16:creationId xmlns:a16="http://schemas.microsoft.com/office/drawing/2014/main" id="{D94F974C-2AAE-4E12-A93D-EDD9171658E2}"/>
                      </a:ext>
                    </a:extLst>
                  </p:cNvPr>
                  <p:cNvGrpSpPr/>
                  <p:nvPr/>
                </p:nvGrpSpPr>
                <p:grpSpPr>
                  <a:xfrm>
                    <a:off x="4820125" y="352640"/>
                    <a:ext cx="2612234" cy="2789835"/>
                    <a:chOff x="5651741" y="417237"/>
                    <a:chExt cx="2612232" cy="2789831"/>
                  </a:xfrm>
                </p:grpSpPr>
                <p:pic>
                  <p:nvPicPr>
                    <p:cNvPr id="57" name="Picture 56" descr="A close up of a logo&#10;&#10;Description automatically generated">
                      <a:extLst>
                        <a:ext uri="{FF2B5EF4-FFF2-40B4-BE49-F238E27FC236}">
                          <a16:creationId xmlns:a16="http://schemas.microsoft.com/office/drawing/2014/main" id="{38205F9F-D52A-4E20-B178-8CFDA5506393}"/>
                        </a:ext>
                      </a:extLst>
                    </p:cNvPr>
                    <p:cNvPicPr>
                      <a:picLocks noChangeAspect="1"/>
                    </p:cNvPicPr>
                    <p:nvPr/>
                  </p:nvPicPr>
                  <p:blipFill rotWithShape="1">
                    <a:blip r:embed="rId4">
                      <a:extLst>
                        <a:ext uri="{28A0092B-C50C-407E-A947-70E740481C1C}">
                          <a14:useLocalDpi xmlns:a14="http://schemas.microsoft.com/office/drawing/2010/main" val="0"/>
                        </a:ext>
                      </a:extLst>
                    </a:blip>
                    <a:srcRect l="14419" r="14968" b="15333"/>
                    <a:stretch/>
                  </p:blipFill>
                  <p:spPr>
                    <a:xfrm rot="2624363">
                      <a:off x="5937215" y="417237"/>
                      <a:ext cx="2326758" cy="2789831"/>
                    </a:xfrm>
                    <a:prstGeom prst="rect">
                      <a:avLst/>
                    </a:prstGeom>
                  </p:spPr>
                </p:pic>
                <p:cxnSp>
                  <p:nvCxnSpPr>
                    <p:cNvPr id="55" name="Straight Connector 54">
                      <a:extLst>
                        <a:ext uri="{FF2B5EF4-FFF2-40B4-BE49-F238E27FC236}">
                          <a16:creationId xmlns:a16="http://schemas.microsoft.com/office/drawing/2014/main" id="{A7D3A01F-FEEE-4473-9330-9C7FFE71B856}"/>
                        </a:ext>
                      </a:extLst>
                    </p:cNvPr>
                    <p:cNvCxnSpPr>
                      <a:cxnSpLocks/>
                    </p:cNvCxnSpPr>
                    <p:nvPr/>
                  </p:nvCxnSpPr>
                  <p:spPr>
                    <a:xfrm>
                      <a:off x="5666867" y="648262"/>
                      <a:ext cx="918741" cy="0"/>
                    </a:xfrm>
                    <a:prstGeom prst="line">
                      <a:avLst/>
                    </a:prstGeom>
                    <a:ln w="57150">
                      <a:solidFill>
                        <a:schemeClr val="tx1"/>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3FD55D-9F60-45E6-9918-A11E0CB7D1D6}"/>
                        </a:ext>
                      </a:extLst>
                    </p:cNvPr>
                    <p:cNvCxnSpPr>
                      <a:cxnSpLocks/>
                    </p:cNvCxnSpPr>
                    <p:nvPr/>
                  </p:nvCxnSpPr>
                  <p:spPr>
                    <a:xfrm flipV="1">
                      <a:off x="5651741" y="648262"/>
                      <a:ext cx="0" cy="1746147"/>
                    </a:xfrm>
                    <a:prstGeom prst="line">
                      <a:avLst/>
                    </a:prstGeom>
                    <a:ln w="571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2" name="Straight Connector 71">
                    <a:extLst>
                      <a:ext uri="{FF2B5EF4-FFF2-40B4-BE49-F238E27FC236}">
                        <a16:creationId xmlns:a16="http://schemas.microsoft.com/office/drawing/2014/main" id="{C27D5D7B-778D-4C4C-B87D-3B5F7CF21A5E}"/>
                      </a:ext>
                    </a:extLst>
                  </p:cNvPr>
                  <p:cNvCxnSpPr>
                    <a:cxnSpLocks/>
                  </p:cNvCxnSpPr>
                  <p:nvPr/>
                </p:nvCxnSpPr>
                <p:spPr>
                  <a:xfrm flipH="1" flipV="1">
                    <a:off x="6554477" y="1534604"/>
                    <a:ext cx="273523" cy="365763"/>
                  </a:xfrm>
                  <a:prstGeom prst="line">
                    <a:avLst/>
                  </a:prstGeom>
                  <a:ln w="139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1D357E1-F050-47BD-B545-43E22FC9B56B}"/>
                      </a:ext>
                    </a:extLst>
                  </p:cNvPr>
                  <p:cNvCxnSpPr>
                    <a:cxnSpLocks/>
                  </p:cNvCxnSpPr>
                  <p:nvPr/>
                </p:nvCxnSpPr>
                <p:spPr>
                  <a:xfrm flipV="1">
                    <a:off x="6490255" y="1638771"/>
                    <a:ext cx="352358" cy="227244"/>
                  </a:xfrm>
                  <a:prstGeom prst="line">
                    <a:avLst/>
                  </a:prstGeom>
                  <a:ln w="139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95" name="Rectangle 94">
                  <a:extLst>
                    <a:ext uri="{FF2B5EF4-FFF2-40B4-BE49-F238E27FC236}">
                      <a16:creationId xmlns:a16="http://schemas.microsoft.com/office/drawing/2014/main" id="{A2F82E60-BC96-4DE5-9D60-C92F45C3298C}"/>
                    </a:ext>
                  </a:extLst>
                </p:cNvPr>
                <p:cNvSpPr/>
                <p:nvPr/>
              </p:nvSpPr>
              <p:spPr>
                <a:xfrm>
                  <a:off x="6036983" y="2028201"/>
                  <a:ext cx="453265" cy="635486"/>
                </a:xfrm>
                <a:prstGeom prst="rect">
                  <a:avLst/>
                </a:prstGeom>
                <a:solidFill>
                  <a:srgbClr val="43C9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Arc 96">
                <a:extLst>
                  <a:ext uri="{FF2B5EF4-FFF2-40B4-BE49-F238E27FC236}">
                    <a16:creationId xmlns:a16="http://schemas.microsoft.com/office/drawing/2014/main" id="{6AF4134C-6BD5-42CE-BBE8-404A84139F72}"/>
                  </a:ext>
                </a:extLst>
              </p:cNvPr>
              <p:cNvSpPr/>
              <p:nvPr/>
            </p:nvSpPr>
            <p:spPr>
              <a:xfrm>
                <a:off x="5701616" y="2257324"/>
                <a:ext cx="572224" cy="305077"/>
              </a:xfrm>
              <a:prstGeom prst="arc">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04" name="Freeform: Shape 103">
            <a:extLst>
              <a:ext uri="{FF2B5EF4-FFF2-40B4-BE49-F238E27FC236}">
                <a16:creationId xmlns:a16="http://schemas.microsoft.com/office/drawing/2014/main" id="{6D97757B-691B-4222-B9CC-120A7C618C60}"/>
              </a:ext>
            </a:extLst>
          </p:cNvPr>
          <p:cNvSpPr/>
          <p:nvPr/>
        </p:nvSpPr>
        <p:spPr>
          <a:xfrm>
            <a:off x="5577683" y="4578902"/>
            <a:ext cx="901316" cy="60913"/>
          </a:xfrm>
          <a:custGeom>
            <a:avLst/>
            <a:gdLst>
              <a:gd name="connsiteX0" fmla="*/ 0 w 1394691"/>
              <a:gd name="connsiteY0" fmla="*/ 129321 h 147793"/>
              <a:gd name="connsiteX1" fmla="*/ 240146 w 1394691"/>
              <a:gd name="connsiteY1" fmla="*/ 36957 h 147793"/>
              <a:gd name="connsiteX2" fmla="*/ 424873 w 1394691"/>
              <a:gd name="connsiteY2" fmla="*/ 138557 h 147793"/>
              <a:gd name="connsiteX3" fmla="*/ 711200 w 1394691"/>
              <a:gd name="connsiteY3" fmla="*/ 12 h 147793"/>
              <a:gd name="connsiteX4" fmla="*/ 997528 w 1394691"/>
              <a:gd name="connsiteY4" fmla="*/ 138557 h 147793"/>
              <a:gd name="connsiteX5" fmla="*/ 1274618 w 1394691"/>
              <a:gd name="connsiteY5" fmla="*/ 12 h 147793"/>
              <a:gd name="connsiteX6" fmla="*/ 1394691 w 1394691"/>
              <a:gd name="connsiteY6" fmla="*/ 147793 h 14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4691" h="147793">
                <a:moveTo>
                  <a:pt x="0" y="129321"/>
                </a:moveTo>
                <a:cubicBezTo>
                  <a:pt x="84667" y="82369"/>
                  <a:pt x="169334" y="35418"/>
                  <a:pt x="240146" y="36957"/>
                </a:cubicBezTo>
                <a:cubicBezTo>
                  <a:pt x="310958" y="38496"/>
                  <a:pt x="346364" y="144714"/>
                  <a:pt x="424873" y="138557"/>
                </a:cubicBezTo>
                <a:cubicBezTo>
                  <a:pt x="503382" y="132400"/>
                  <a:pt x="615758" y="12"/>
                  <a:pt x="711200" y="12"/>
                </a:cubicBezTo>
                <a:cubicBezTo>
                  <a:pt x="806642" y="12"/>
                  <a:pt x="903625" y="138557"/>
                  <a:pt x="997528" y="138557"/>
                </a:cubicBezTo>
                <a:cubicBezTo>
                  <a:pt x="1091431" y="138557"/>
                  <a:pt x="1208424" y="-1527"/>
                  <a:pt x="1274618" y="12"/>
                </a:cubicBezTo>
                <a:cubicBezTo>
                  <a:pt x="1340812" y="1551"/>
                  <a:pt x="1388533" y="98533"/>
                  <a:pt x="1394691" y="147793"/>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00CC79F2-35E6-43EE-BB28-DFDF809FC058}"/>
              </a:ext>
            </a:extLst>
          </p:cNvPr>
          <p:cNvSpPr/>
          <p:nvPr/>
        </p:nvSpPr>
        <p:spPr>
          <a:xfrm>
            <a:off x="5864012" y="4740697"/>
            <a:ext cx="549146" cy="53725"/>
          </a:xfrm>
          <a:custGeom>
            <a:avLst/>
            <a:gdLst>
              <a:gd name="connsiteX0" fmla="*/ 0 w 849745"/>
              <a:gd name="connsiteY0" fmla="*/ 65698 h 130353"/>
              <a:gd name="connsiteX1" fmla="*/ 166254 w 849745"/>
              <a:gd name="connsiteY1" fmla="*/ 1044 h 130353"/>
              <a:gd name="connsiteX2" fmla="*/ 360218 w 849745"/>
              <a:gd name="connsiteY2" fmla="*/ 111880 h 130353"/>
              <a:gd name="connsiteX3" fmla="*/ 544945 w 849745"/>
              <a:gd name="connsiteY3" fmla="*/ 19517 h 130353"/>
              <a:gd name="connsiteX4" fmla="*/ 665018 w 849745"/>
              <a:gd name="connsiteY4" fmla="*/ 130353 h 130353"/>
              <a:gd name="connsiteX5" fmla="*/ 849745 w 849745"/>
              <a:gd name="connsiteY5" fmla="*/ 19517 h 13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745" h="130353">
                <a:moveTo>
                  <a:pt x="0" y="65698"/>
                </a:moveTo>
                <a:cubicBezTo>
                  <a:pt x="53109" y="29522"/>
                  <a:pt x="106218" y="-6653"/>
                  <a:pt x="166254" y="1044"/>
                </a:cubicBezTo>
                <a:cubicBezTo>
                  <a:pt x="226290" y="8741"/>
                  <a:pt x="297103" y="108801"/>
                  <a:pt x="360218" y="111880"/>
                </a:cubicBezTo>
                <a:cubicBezTo>
                  <a:pt x="423333" y="114959"/>
                  <a:pt x="494145" y="16438"/>
                  <a:pt x="544945" y="19517"/>
                </a:cubicBezTo>
                <a:cubicBezTo>
                  <a:pt x="595745" y="22596"/>
                  <a:pt x="614218" y="130353"/>
                  <a:pt x="665018" y="130353"/>
                </a:cubicBezTo>
                <a:cubicBezTo>
                  <a:pt x="715818" y="130353"/>
                  <a:pt x="786630" y="61081"/>
                  <a:pt x="849745" y="19517"/>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6ABBCF36-1F80-44D7-9302-CF10BF214117}"/>
              </a:ext>
            </a:extLst>
          </p:cNvPr>
          <p:cNvGrpSpPr/>
          <p:nvPr/>
        </p:nvGrpSpPr>
        <p:grpSpPr>
          <a:xfrm>
            <a:off x="10937591" y="6136640"/>
            <a:ext cx="1254408" cy="828436"/>
            <a:chOff x="449177" y="1172957"/>
            <a:chExt cx="10806739" cy="6807037"/>
          </a:xfrm>
        </p:grpSpPr>
        <p:grpSp>
          <p:nvGrpSpPr>
            <p:cNvPr id="156" name="Group 155">
              <a:extLst>
                <a:ext uri="{FF2B5EF4-FFF2-40B4-BE49-F238E27FC236}">
                  <a16:creationId xmlns:a16="http://schemas.microsoft.com/office/drawing/2014/main" id="{F8866C79-E544-4D22-B45D-60603A9CF4FC}"/>
                </a:ext>
              </a:extLst>
            </p:cNvPr>
            <p:cNvGrpSpPr/>
            <p:nvPr/>
          </p:nvGrpSpPr>
          <p:grpSpPr>
            <a:xfrm>
              <a:off x="449177" y="1172957"/>
              <a:ext cx="2471637" cy="4093826"/>
              <a:chOff x="440770" y="1140902"/>
              <a:chExt cx="2471637" cy="4093826"/>
            </a:xfrm>
          </p:grpSpPr>
          <p:cxnSp>
            <p:nvCxnSpPr>
              <p:cNvPr id="188" name="Straight Connector 187">
                <a:extLst>
                  <a:ext uri="{FF2B5EF4-FFF2-40B4-BE49-F238E27FC236}">
                    <a16:creationId xmlns:a16="http://schemas.microsoft.com/office/drawing/2014/main" id="{28F27A4C-4677-4636-8170-34CB9D26D766}"/>
                  </a:ext>
                </a:extLst>
              </p:cNvPr>
              <p:cNvCxnSpPr>
                <a:cxnSpLocks/>
              </p:cNvCxnSpPr>
              <p:nvPr/>
            </p:nvCxnSpPr>
            <p:spPr>
              <a:xfrm flipH="1" flipV="1">
                <a:off x="2549553" y="2199859"/>
                <a:ext cx="362854" cy="57066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5EBF6B4F-458A-406D-AC5A-D3E2EEBE7365}"/>
                  </a:ext>
                </a:extLst>
              </p:cNvPr>
              <p:cNvSpPr/>
              <p:nvPr/>
            </p:nvSpPr>
            <p:spPr>
              <a:xfrm>
                <a:off x="1958355" y="1140902"/>
                <a:ext cx="369116" cy="3858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a:extLst>
                  <a:ext uri="{FF2B5EF4-FFF2-40B4-BE49-F238E27FC236}">
                    <a16:creationId xmlns:a16="http://schemas.microsoft.com/office/drawing/2014/main" id="{0335B828-34B9-4F78-9F93-FD8FD83AEE8A}"/>
                  </a:ext>
                </a:extLst>
              </p:cNvPr>
              <p:cNvCxnSpPr>
                <a:cxnSpLocks/>
                <a:stCxn id="189" idx="3"/>
                <a:endCxn id="191" idx="7"/>
              </p:cNvCxnSpPr>
              <p:nvPr/>
            </p:nvCxnSpPr>
            <p:spPr>
              <a:xfrm flipH="1">
                <a:off x="1001234" y="1470283"/>
                <a:ext cx="1011177" cy="8567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48AF5CEA-6AC2-444C-8A6C-619F91552ADD}"/>
                  </a:ext>
                </a:extLst>
              </p:cNvPr>
              <p:cNvSpPr/>
              <p:nvPr/>
            </p:nvSpPr>
            <p:spPr>
              <a:xfrm>
                <a:off x="822819" y="1526796"/>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a:extLst>
                  <a:ext uri="{FF2B5EF4-FFF2-40B4-BE49-F238E27FC236}">
                    <a16:creationId xmlns:a16="http://schemas.microsoft.com/office/drawing/2014/main" id="{6BFF4895-3F42-4495-8E19-3CABCFB69A30}"/>
                  </a:ext>
                </a:extLst>
              </p:cNvPr>
              <p:cNvCxnSpPr>
                <a:cxnSpLocks/>
                <a:stCxn id="191" idx="3"/>
                <a:endCxn id="193" idx="0"/>
              </p:cNvCxnSpPr>
              <p:nvPr/>
            </p:nvCxnSpPr>
            <p:spPr>
              <a:xfrm flipH="1">
                <a:off x="545283" y="1696760"/>
                <a:ext cx="308147" cy="97420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A3B2831C-B179-44AF-B02B-5370ACE7C363}"/>
                  </a:ext>
                </a:extLst>
              </p:cNvPr>
              <p:cNvSpPr/>
              <p:nvPr/>
            </p:nvSpPr>
            <p:spPr>
              <a:xfrm>
                <a:off x="440770" y="2670961"/>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Connector 193">
                <a:extLst>
                  <a:ext uri="{FF2B5EF4-FFF2-40B4-BE49-F238E27FC236}">
                    <a16:creationId xmlns:a16="http://schemas.microsoft.com/office/drawing/2014/main" id="{88C3B7DB-626A-4C37-8E18-F7DDA828E681}"/>
                  </a:ext>
                </a:extLst>
              </p:cNvPr>
              <p:cNvCxnSpPr>
                <a:cxnSpLocks/>
                <a:stCxn id="193" idx="4"/>
                <a:endCxn id="195" idx="1"/>
              </p:cNvCxnSpPr>
              <p:nvPr/>
            </p:nvCxnSpPr>
            <p:spPr>
              <a:xfrm>
                <a:off x="545283" y="2870086"/>
                <a:ext cx="382049" cy="5453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5" name="Oval 194">
                <a:extLst>
                  <a:ext uri="{FF2B5EF4-FFF2-40B4-BE49-F238E27FC236}">
                    <a16:creationId xmlns:a16="http://schemas.microsoft.com/office/drawing/2014/main" id="{882DB757-1C80-4AB3-B2FD-4E38CECEA7D2}"/>
                  </a:ext>
                </a:extLst>
              </p:cNvPr>
              <p:cNvSpPr/>
              <p:nvPr/>
            </p:nvSpPr>
            <p:spPr>
              <a:xfrm>
                <a:off x="896721" y="3386232"/>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a:extLst>
                  <a:ext uri="{FF2B5EF4-FFF2-40B4-BE49-F238E27FC236}">
                    <a16:creationId xmlns:a16="http://schemas.microsoft.com/office/drawing/2014/main" id="{81937EDD-0874-4C24-BFE3-240362EB8EF0}"/>
                  </a:ext>
                </a:extLst>
              </p:cNvPr>
              <p:cNvCxnSpPr>
                <a:cxnSpLocks/>
                <a:stCxn id="195" idx="5"/>
                <a:endCxn id="197" idx="2"/>
              </p:cNvCxnSpPr>
              <p:nvPr/>
            </p:nvCxnSpPr>
            <p:spPr>
              <a:xfrm>
                <a:off x="1075136" y="3556196"/>
                <a:ext cx="1265391" cy="3843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6EDEA197-08F6-40D3-B902-4F0E1B5660FE}"/>
                  </a:ext>
                </a:extLst>
              </p:cNvPr>
              <p:cNvSpPr/>
              <p:nvPr/>
            </p:nvSpPr>
            <p:spPr>
              <a:xfrm>
                <a:off x="2340527" y="3841024"/>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Connector 197">
                <a:extLst>
                  <a:ext uri="{FF2B5EF4-FFF2-40B4-BE49-F238E27FC236}">
                    <a16:creationId xmlns:a16="http://schemas.microsoft.com/office/drawing/2014/main" id="{87D8D52E-70FE-405E-B04C-EA40801E9030}"/>
                  </a:ext>
                </a:extLst>
              </p:cNvPr>
              <p:cNvCxnSpPr>
                <a:cxnSpLocks/>
                <a:stCxn id="199" idx="7"/>
                <a:endCxn id="197" idx="3"/>
              </p:cNvCxnSpPr>
              <p:nvPr/>
            </p:nvCxnSpPr>
            <p:spPr>
              <a:xfrm flipV="1">
                <a:off x="992146" y="4010988"/>
                <a:ext cx="1378992" cy="10537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B1F4BA1F-6F97-47A0-975B-FD356B4232D1}"/>
                  </a:ext>
                </a:extLst>
              </p:cNvPr>
              <p:cNvSpPr/>
              <p:nvPr/>
            </p:nvSpPr>
            <p:spPr>
              <a:xfrm>
                <a:off x="813731" y="5035603"/>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394B39EF-98BC-4BD8-B557-30FA9983C165}"/>
                  </a:ext>
                </a:extLst>
              </p:cNvPr>
              <p:cNvCxnSpPr>
                <a:cxnSpLocks/>
                <a:stCxn id="191" idx="5"/>
                <a:endCxn id="201" idx="1"/>
              </p:cNvCxnSpPr>
              <p:nvPr/>
            </p:nvCxnSpPr>
            <p:spPr>
              <a:xfrm>
                <a:off x="1001234" y="1696760"/>
                <a:ext cx="494130" cy="7446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0080EEE7-2089-4D23-90C0-4424883F1BAC}"/>
                  </a:ext>
                </a:extLst>
              </p:cNvPr>
              <p:cNvSpPr/>
              <p:nvPr/>
            </p:nvSpPr>
            <p:spPr>
              <a:xfrm>
                <a:off x="1464753" y="2412296"/>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CD69185-B108-4DB7-8D3D-7F10CE99127F}"/>
                  </a:ext>
                </a:extLst>
              </p:cNvPr>
              <p:cNvSpPr/>
              <p:nvPr/>
            </p:nvSpPr>
            <p:spPr>
              <a:xfrm>
                <a:off x="2688897" y="2483487"/>
                <a:ext cx="209026" cy="19912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Connector 202">
                <a:extLst>
                  <a:ext uri="{FF2B5EF4-FFF2-40B4-BE49-F238E27FC236}">
                    <a16:creationId xmlns:a16="http://schemas.microsoft.com/office/drawing/2014/main" id="{E3553DCC-0EE0-4B71-8A7C-F8837A977E7E}"/>
                  </a:ext>
                </a:extLst>
              </p:cNvPr>
              <p:cNvCxnSpPr>
                <a:cxnSpLocks/>
                <a:stCxn id="201" idx="6"/>
                <a:endCxn id="202" idx="2"/>
              </p:cNvCxnSpPr>
              <p:nvPr/>
            </p:nvCxnSpPr>
            <p:spPr>
              <a:xfrm>
                <a:off x="1673779" y="2511859"/>
                <a:ext cx="1015118" cy="711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EBB6C0D-9DE2-4D68-93DF-12959B14DA71}"/>
                </a:ext>
              </a:extLst>
            </p:cNvPr>
            <p:cNvGrpSpPr/>
            <p:nvPr/>
          </p:nvGrpSpPr>
          <p:grpSpPr>
            <a:xfrm>
              <a:off x="2521478" y="2919643"/>
              <a:ext cx="893292" cy="2315085"/>
              <a:chOff x="2574818" y="2919643"/>
              <a:chExt cx="893292" cy="2315085"/>
            </a:xfrm>
          </p:grpSpPr>
          <p:sp>
            <p:nvSpPr>
              <p:cNvPr id="185" name="Rectangle 184">
                <a:extLst>
                  <a:ext uri="{FF2B5EF4-FFF2-40B4-BE49-F238E27FC236}">
                    <a16:creationId xmlns:a16="http://schemas.microsoft.com/office/drawing/2014/main" id="{B6781D7A-C672-49DC-BAFD-64DB4AB37209}"/>
                  </a:ext>
                </a:extLst>
              </p:cNvPr>
              <p:cNvSpPr/>
              <p:nvPr/>
            </p:nvSpPr>
            <p:spPr>
              <a:xfrm>
                <a:off x="2575196" y="2919643"/>
                <a:ext cx="892914" cy="3020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D4C9DC02-CB40-4043-910B-84B25E77F695}"/>
                  </a:ext>
                </a:extLst>
              </p:cNvPr>
              <p:cNvSpPr/>
              <p:nvPr/>
            </p:nvSpPr>
            <p:spPr>
              <a:xfrm rot="5400000">
                <a:off x="2060810" y="4081762"/>
                <a:ext cx="1929135" cy="2090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49656DA3-A609-4032-B198-36CFEBB4EA5E}"/>
                  </a:ext>
                </a:extLst>
              </p:cNvPr>
              <p:cNvSpPr/>
              <p:nvPr/>
            </p:nvSpPr>
            <p:spPr>
              <a:xfrm>
                <a:off x="2574818" y="5150843"/>
                <a:ext cx="892914" cy="8388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8" name="Group 157">
              <a:extLst>
                <a:ext uri="{FF2B5EF4-FFF2-40B4-BE49-F238E27FC236}">
                  <a16:creationId xmlns:a16="http://schemas.microsoft.com/office/drawing/2014/main" id="{32278224-A7E6-4446-9AD7-34DABB0492E0}"/>
                </a:ext>
              </a:extLst>
            </p:cNvPr>
            <p:cNvGrpSpPr/>
            <p:nvPr/>
          </p:nvGrpSpPr>
          <p:grpSpPr>
            <a:xfrm>
              <a:off x="3595999" y="1972215"/>
              <a:ext cx="1882180" cy="3262513"/>
              <a:chOff x="3794119" y="1972215"/>
              <a:chExt cx="1882180" cy="3262513"/>
            </a:xfrm>
          </p:grpSpPr>
          <p:sp>
            <p:nvSpPr>
              <p:cNvPr id="181" name="Rectangle 180">
                <a:extLst>
                  <a:ext uri="{FF2B5EF4-FFF2-40B4-BE49-F238E27FC236}">
                    <a16:creationId xmlns:a16="http://schemas.microsoft.com/office/drawing/2014/main" id="{7D2E0187-D5A1-4E24-91A2-3E7455C5641B}"/>
                  </a:ext>
                </a:extLst>
              </p:cNvPr>
              <p:cNvSpPr/>
              <p:nvPr/>
            </p:nvSpPr>
            <p:spPr>
              <a:xfrm>
                <a:off x="3794119" y="2919643"/>
                <a:ext cx="1882180" cy="3020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15BF2720-45CE-415D-B3A5-B5E48EAFD33D}"/>
                  </a:ext>
                </a:extLst>
              </p:cNvPr>
              <p:cNvSpPr/>
              <p:nvPr/>
            </p:nvSpPr>
            <p:spPr>
              <a:xfrm rot="5400000">
                <a:off x="3728697" y="4123704"/>
                <a:ext cx="2013023" cy="20902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3D2867A5-1209-43D1-B28D-1E6EE7D241E0}"/>
                  </a:ext>
                </a:extLst>
              </p:cNvPr>
              <p:cNvSpPr/>
              <p:nvPr/>
            </p:nvSpPr>
            <p:spPr>
              <a:xfrm>
                <a:off x="3966596" y="2867763"/>
                <a:ext cx="999687" cy="457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223C8B7-957D-4731-B343-9AEC09A16803}"/>
                  </a:ext>
                </a:extLst>
              </p:cNvPr>
              <p:cNvSpPr/>
              <p:nvPr/>
            </p:nvSpPr>
            <p:spPr>
              <a:xfrm rot="7033388">
                <a:off x="4650347" y="2449199"/>
                <a:ext cx="999687" cy="457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9" name="Rectangle 158">
              <a:extLst>
                <a:ext uri="{FF2B5EF4-FFF2-40B4-BE49-F238E27FC236}">
                  <a16:creationId xmlns:a16="http://schemas.microsoft.com/office/drawing/2014/main" id="{186823BD-E993-4C8A-A6B4-430194369C32}"/>
                </a:ext>
              </a:extLst>
            </p:cNvPr>
            <p:cNvSpPr/>
            <p:nvPr/>
          </p:nvSpPr>
          <p:spPr>
            <a:xfrm>
              <a:off x="5689385" y="3329291"/>
              <a:ext cx="778236" cy="19754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oup 159">
              <a:extLst>
                <a:ext uri="{FF2B5EF4-FFF2-40B4-BE49-F238E27FC236}">
                  <a16:creationId xmlns:a16="http://schemas.microsoft.com/office/drawing/2014/main" id="{DBA97C9B-FCE8-4F35-BB90-5D2E4A2A82AF}"/>
                </a:ext>
              </a:extLst>
            </p:cNvPr>
            <p:cNvGrpSpPr/>
            <p:nvPr/>
          </p:nvGrpSpPr>
          <p:grpSpPr>
            <a:xfrm>
              <a:off x="7881928" y="2290335"/>
              <a:ext cx="3373988" cy="5689659"/>
              <a:chOff x="8280390" y="2360328"/>
              <a:chExt cx="3373988" cy="5689659"/>
            </a:xfrm>
          </p:grpSpPr>
          <p:sp>
            <p:nvSpPr>
              <p:cNvPr id="170" name="Arc 169">
                <a:extLst>
                  <a:ext uri="{FF2B5EF4-FFF2-40B4-BE49-F238E27FC236}">
                    <a16:creationId xmlns:a16="http://schemas.microsoft.com/office/drawing/2014/main" id="{53789B63-2AD5-4F9E-9507-E462E1484E1C}"/>
                  </a:ext>
                </a:extLst>
              </p:cNvPr>
              <p:cNvSpPr/>
              <p:nvPr/>
            </p:nvSpPr>
            <p:spPr>
              <a:xfrm rot="15780880">
                <a:off x="7213775" y="3778980"/>
                <a:ext cx="5559877" cy="2740155"/>
              </a:xfrm>
              <a:prstGeom prst="arc">
                <a:avLst>
                  <a:gd name="adj1" fmla="val 16200000"/>
                  <a:gd name="adj2" fmla="val 20411557"/>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1" name="Arc 170">
                <a:extLst>
                  <a:ext uri="{FF2B5EF4-FFF2-40B4-BE49-F238E27FC236}">
                    <a16:creationId xmlns:a16="http://schemas.microsoft.com/office/drawing/2014/main" id="{5C0C1F6B-96A5-408A-9091-29C22EF4FF63}"/>
                  </a:ext>
                </a:extLst>
              </p:cNvPr>
              <p:cNvSpPr/>
              <p:nvPr/>
            </p:nvSpPr>
            <p:spPr>
              <a:xfrm rot="15780880">
                <a:off x="7477303" y="3770189"/>
                <a:ext cx="5559877" cy="2740155"/>
              </a:xfrm>
              <a:prstGeom prst="arc">
                <a:avLst>
                  <a:gd name="adj1" fmla="val 16200000"/>
                  <a:gd name="adj2" fmla="val 193023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a:extLst>
                  <a:ext uri="{FF2B5EF4-FFF2-40B4-BE49-F238E27FC236}">
                    <a16:creationId xmlns:a16="http://schemas.microsoft.com/office/drawing/2014/main" id="{59CCDB66-EC7E-4744-897A-29D20E1AD80F}"/>
                  </a:ext>
                </a:extLst>
              </p:cNvPr>
              <p:cNvSpPr/>
              <p:nvPr/>
            </p:nvSpPr>
            <p:spPr>
              <a:xfrm rot="15613073">
                <a:off x="7504362" y="3899971"/>
                <a:ext cx="5559877" cy="2740155"/>
              </a:xfrm>
              <a:prstGeom prst="arc">
                <a:avLst>
                  <a:gd name="adj1" fmla="val 19774940"/>
                  <a:gd name="adj2" fmla="val 20453817"/>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3" name="Group 172">
                <a:extLst>
                  <a:ext uri="{FF2B5EF4-FFF2-40B4-BE49-F238E27FC236}">
                    <a16:creationId xmlns:a16="http://schemas.microsoft.com/office/drawing/2014/main" id="{9620800C-C5C4-4F12-A37D-833562127992}"/>
                  </a:ext>
                </a:extLst>
              </p:cNvPr>
              <p:cNvGrpSpPr/>
              <p:nvPr/>
            </p:nvGrpSpPr>
            <p:grpSpPr>
              <a:xfrm>
                <a:off x="8280390" y="2533664"/>
                <a:ext cx="1333093" cy="2767340"/>
                <a:chOff x="8280390" y="2533664"/>
                <a:chExt cx="1333093" cy="2767340"/>
              </a:xfrm>
            </p:grpSpPr>
            <p:sp>
              <p:nvSpPr>
                <p:cNvPr id="174" name="Arc 173">
                  <a:extLst>
                    <a:ext uri="{FF2B5EF4-FFF2-40B4-BE49-F238E27FC236}">
                      <a16:creationId xmlns:a16="http://schemas.microsoft.com/office/drawing/2014/main" id="{9EB6D739-E420-4643-8217-B15EB8DDC3B7}"/>
                    </a:ext>
                  </a:extLst>
                </p:cNvPr>
                <p:cNvSpPr/>
                <p:nvPr/>
              </p:nvSpPr>
              <p:spPr>
                <a:xfrm>
                  <a:off x="8280390" y="3028958"/>
                  <a:ext cx="1333093" cy="802528"/>
                </a:xfrm>
                <a:prstGeom prst="arc">
                  <a:avLst>
                    <a:gd name="adj1" fmla="val 15834192"/>
                    <a:gd name="adj2" fmla="val 5787761"/>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174">
                  <a:extLst>
                    <a:ext uri="{FF2B5EF4-FFF2-40B4-BE49-F238E27FC236}">
                      <a16:creationId xmlns:a16="http://schemas.microsoft.com/office/drawing/2014/main" id="{F177D3F3-C552-44B2-A96C-35FF973B2E06}"/>
                    </a:ext>
                  </a:extLst>
                </p:cNvPr>
                <p:cNvSpPr/>
                <p:nvPr/>
              </p:nvSpPr>
              <p:spPr>
                <a:xfrm>
                  <a:off x="8598268" y="3173464"/>
                  <a:ext cx="876299" cy="511071"/>
                </a:xfrm>
                <a:prstGeom prst="arc">
                  <a:avLst>
                    <a:gd name="adj1" fmla="val 17162332"/>
                    <a:gd name="adj2" fmla="val 6769727"/>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76" name="Straight Connector 175">
                  <a:extLst>
                    <a:ext uri="{FF2B5EF4-FFF2-40B4-BE49-F238E27FC236}">
                      <a16:creationId xmlns:a16="http://schemas.microsoft.com/office/drawing/2014/main" id="{DEE15CCA-F92C-4A49-B4DF-5446189A2F55}"/>
                    </a:ext>
                  </a:extLst>
                </p:cNvPr>
                <p:cNvCxnSpPr>
                  <a:cxnSpLocks/>
                </p:cNvCxnSpPr>
                <p:nvPr/>
              </p:nvCxnSpPr>
              <p:spPr>
                <a:xfrm flipH="1">
                  <a:off x="8616553" y="5301003"/>
                  <a:ext cx="298847"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7" name="Oval 176">
                  <a:extLst>
                    <a:ext uri="{FF2B5EF4-FFF2-40B4-BE49-F238E27FC236}">
                      <a16:creationId xmlns:a16="http://schemas.microsoft.com/office/drawing/2014/main" id="{FB37515B-08EA-4530-99FA-BEB3DF76B512}"/>
                    </a:ext>
                  </a:extLst>
                </p:cNvPr>
                <p:cNvSpPr/>
                <p:nvPr/>
              </p:nvSpPr>
              <p:spPr>
                <a:xfrm>
                  <a:off x="9003933" y="2533664"/>
                  <a:ext cx="369116" cy="38589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Connector 177">
                  <a:extLst>
                    <a:ext uri="{FF2B5EF4-FFF2-40B4-BE49-F238E27FC236}">
                      <a16:creationId xmlns:a16="http://schemas.microsoft.com/office/drawing/2014/main" id="{66BB68F3-ADAD-411B-807F-723DD3F7B73D}"/>
                    </a:ext>
                  </a:extLst>
                </p:cNvPr>
                <p:cNvCxnSpPr>
                  <a:cxnSpLocks/>
                </p:cNvCxnSpPr>
                <p:nvPr/>
              </p:nvCxnSpPr>
              <p:spPr>
                <a:xfrm rot="1118977" flipH="1" flipV="1">
                  <a:off x="9066293" y="2627708"/>
                  <a:ext cx="55055" cy="688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D6394B0-2840-4B52-8964-7EA4D3F349A6}"/>
                    </a:ext>
                  </a:extLst>
                </p:cNvPr>
                <p:cNvCxnSpPr>
                  <a:cxnSpLocks/>
                </p:cNvCxnSpPr>
                <p:nvPr/>
              </p:nvCxnSpPr>
              <p:spPr>
                <a:xfrm rot="6518977" flipH="1" flipV="1">
                  <a:off x="9060870" y="2633540"/>
                  <a:ext cx="67418" cy="561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0" name="Arc 179">
                  <a:extLst>
                    <a:ext uri="{FF2B5EF4-FFF2-40B4-BE49-F238E27FC236}">
                      <a16:creationId xmlns:a16="http://schemas.microsoft.com/office/drawing/2014/main" id="{51705ABB-7260-401B-8E22-4EA097F4F84A}"/>
                    </a:ext>
                  </a:extLst>
                </p:cNvPr>
                <p:cNvSpPr/>
                <p:nvPr/>
              </p:nvSpPr>
              <p:spPr>
                <a:xfrm rot="21051415">
                  <a:off x="8909319" y="2796429"/>
                  <a:ext cx="195006" cy="86645"/>
                </a:xfrm>
                <a:prstGeom prst="arc">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1" name="Group 160">
              <a:extLst>
                <a:ext uri="{FF2B5EF4-FFF2-40B4-BE49-F238E27FC236}">
                  <a16:creationId xmlns:a16="http://schemas.microsoft.com/office/drawing/2014/main" id="{053F7AF9-23D6-428E-A874-8A8E6EA47C45}"/>
                </a:ext>
              </a:extLst>
            </p:cNvPr>
            <p:cNvGrpSpPr/>
            <p:nvPr/>
          </p:nvGrpSpPr>
          <p:grpSpPr>
            <a:xfrm>
              <a:off x="6716793" y="2127936"/>
              <a:ext cx="3816944" cy="3734675"/>
              <a:chOff x="7158753" y="2135556"/>
              <a:chExt cx="3816944" cy="3734675"/>
            </a:xfrm>
          </p:grpSpPr>
          <p:sp>
            <p:nvSpPr>
              <p:cNvPr id="162" name="Arc 161">
                <a:extLst>
                  <a:ext uri="{FF2B5EF4-FFF2-40B4-BE49-F238E27FC236}">
                    <a16:creationId xmlns:a16="http://schemas.microsoft.com/office/drawing/2014/main" id="{9691F22C-C99E-4D6C-A2A9-A241FF562924}"/>
                  </a:ext>
                </a:extLst>
              </p:cNvPr>
              <p:cNvSpPr/>
              <p:nvPr/>
            </p:nvSpPr>
            <p:spPr>
              <a:xfrm>
                <a:off x="7421247" y="3155136"/>
                <a:ext cx="642745" cy="697721"/>
              </a:xfrm>
              <a:prstGeom prst="arc">
                <a:avLst>
                  <a:gd name="adj1" fmla="val 1409750"/>
                  <a:gd name="adj2" fmla="val 1040001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3" name="Arc 162">
                <a:extLst>
                  <a:ext uri="{FF2B5EF4-FFF2-40B4-BE49-F238E27FC236}">
                    <a16:creationId xmlns:a16="http://schemas.microsoft.com/office/drawing/2014/main" id="{F53A4116-05D3-44A4-A033-CEBB7EC716E3}"/>
                  </a:ext>
                </a:extLst>
              </p:cNvPr>
              <p:cNvSpPr/>
              <p:nvPr/>
            </p:nvSpPr>
            <p:spPr>
              <a:xfrm>
                <a:off x="7158753" y="3016871"/>
                <a:ext cx="1157628" cy="1119525"/>
              </a:xfrm>
              <a:prstGeom prst="arc">
                <a:avLst>
                  <a:gd name="adj1" fmla="val 266819"/>
                  <a:gd name="adj2" fmla="val 10799692"/>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4" name="Straight Connector 163">
                <a:extLst>
                  <a:ext uri="{FF2B5EF4-FFF2-40B4-BE49-F238E27FC236}">
                    <a16:creationId xmlns:a16="http://schemas.microsoft.com/office/drawing/2014/main" id="{B75337B0-C456-41C1-8F42-9DAC7BD9E43C}"/>
                  </a:ext>
                </a:extLst>
              </p:cNvPr>
              <p:cNvCxnSpPr>
                <a:cxnSpLocks/>
              </p:cNvCxnSpPr>
              <p:nvPr/>
            </p:nvCxnSpPr>
            <p:spPr>
              <a:xfrm flipH="1" flipV="1">
                <a:off x="7522349" y="2741694"/>
                <a:ext cx="260356" cy="452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5" name="Arc 164">
                <a:extLst>
                  <a:ext uri="{FF2B5EF4-FFF2-40B4-BE49-F238E27FC236}">
                    <a16:creationId xmlns:a16="http://schemas.microsoft.com/office/drawing/2014/main" id="{9F613DA2-B642-4710-9A3A-E658AFB77AFF}"/>
                  </a:ext>
                </a:extLst>
              </p:cNvPr>
              <p:cNvSpPr/>
              <p:nvPr/>
            </p:nvSpPr>
            <p:spPr>
              <a:xfrm rot="15982091">
                <a:off x="7278936" y="2235544"/>
                <a:ext cx="2422792" cy="2659316"/>
              </a:xfrm>
              <a:prstGeom prst="arc">
                <a:avLst>
                  <a:gd name="adj1" fmla="val 16200000"/>
                  <a:gd name="adj2" fmla="val 18877107"/>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6" name="Arc 165">
                <a:extLst>
                  <a:ext uri="{FF2B5EF4-FFF2-40B4-BE49-F238E27FC236}">
                    <a16:creationId xmlns:a16="http://schemas.microsoft.com/office/drawing/2014/main" id="{0B888FAF-36F8-4B1F-A33C-7DCA8B6C30A9}"/>
                  </a:ext>
                </a:extLst>
              </p:cNvPr>
              <p:cNvSpPr/>
              <p:nvPr/>
            </p:nvSpPr>
            <p:spPr>
              <a:xfrm rot="15982091">
                <a:off x="7719731" y="2128101"/>
                <a:ext cx="2062716" cy="2659316"/>
              </a:xfrm>
              <a:prstGeom prst="arc">
                <a:avLst>
                  <a:gd name="adj1" fmla="val 16200000"/>
                  <a:gd name="adj2" fmla="val 1852784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7" name="Arc 166">
                <a:extLst>
                  <a:ext uri="{FF2B5EF4-FFF2-40B4-BE49-F238E27FC236}">
                    <a16:creationId xmlns:a16="http://schemas.microsoft.com/office/drawing/2014/main" id="{E4657049-8AEF-4ADF-B661-ECFE32DDDFA6}"/>
                  </a:ext>
                </a:extLst>
              </p:cNvPr>
              <p:cNvSpPr/>
              <p:nvPr/>
            </p:nvSpPr>
            <p:spPr>
              <a:xfrm rot="16200000">
                <a:off x="8419015" y="2284884"/>
                <a:ext cx="2454047" cy="2659316"/>
              </a:xfrm>
              <a:prstGeom prst="arc">
                <a:avLst>
                  <a:gd name="adj1" fmla="val 16136026"/>
                  <a:gd name="adj2" fmla="val 1813229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8" name="Arc 167">
                <a:extLst>
                  <a:ext uri="{FF2B5EF4-FFF2-40B4-BE49-F238E27FC236}">
                    <a16:creationId xmlns:a16="http://schemas.microsoft.com/office/drawing/2014/main" id="{FED86115-583F-4A46-9EA1-E47C5439B26E}"/>
                  </a:ext>
                </a:extLst>
              </p:cNvPr>
              <p:cNvSpPr/>
              <p:nvPr/>
            </p:nvSpPr>
            <p:spPr>
              <a:xfrm rot="16200000">
                <a:off x="7471718" y="2673236"/>
                <a:ext cx="3734675" cy="2659316"/>
              </a:xfrm>
              <a:prstGeom prst="arc">
                <a:avLst>
                  <a:gd name="adj1" fmla="val 17092199"/>
                  <a:gd name="adj2" fmla="val 1908696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9" name="Straight Connector 168">
                <a:extLst>
                  <a:ext uri="{FF2B5EF4-FFF2-40B4-BE49-F238E27FC236}">
                    <a16:creationId xmlns:a16="http://schemas.microsoft.com/office/drawing/2014/main" id="{580B938F-33B5-4FA6-950C-7617CF5548B2}"/>
                  </a:ext>
                </a:extLst>
              </p:cNvPr>
              <p:cNvCxnSpPr>
                <a:cxnSpLocks/>
              </p:cNvCxnSpPr>
              <p:nvPr/>
            </p:nvCxnSpPr>
            <p:spPr>
              <a:xfrm flipH="1" flipV="1">
                <a:off x="8286521" y="2867763"/>
                <a:ext cx="270674" cy="6474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43354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3F3296C9-8BE7-1E4C-A6AB-C529B752D2E0}"/>
              </a:ext>
            </a:extLst>
          </p:cNvPr>
          <p:cNvSpPr/>
          <p:nvPr/>
        </p:nvSpPr>
        <p:spPr>
          <a:xfrm>
            <a:off x="116898" y="0"/>
            <a:ext cx="6664271" cy="1736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2C8E21C0-AA6E-5541-A638-FF268450966E}"/>
              </a:ext>
            </a:extLst>
          </p:cNvPr>
          <p:cNvPicPr>
            <a:picLocks noChangeAspect="1"/>
          </p:cNvPicPr>
          <p:nvPr/>
        </p:nvPicPr>
        <p:blipFill rotWithShape="1">
          <a:blip r:embed="rId3"/>
          <a:srcRect r="10768"/>
          <a:stretch/>
        </p:blipFill>
        <p:spPr>
          <a:xfrm>
            <a:off x="0" y="1736725"/>
            <a:ext cx="6871855" cy="5121275"/>
          </a:xfrm>
          <a:prstGeom prst="rect">
            <a:avLst/>
          </a:prstGeom>
        </p:spPr>
      </p:pic>
      <p:sp>
        <p:nvSpPr>
          <p:cNvPr id="35" name="Rectangle 34">
            <a:extLst>
              <a:ext uri="{FF2B5EF4-FFF2-40B4-BE49-F238E27FC236}">
                <a16:creationId xmlns:a16="http://schemas.microsoft.com/office/drawing/2014/main" id="{68DFDEA0-A528-6C40-950A-4D750FA86BE3}"/>
              </a:ext>
            </a:extLst>
          </p:cNvPr>
          <p:cNvSpPr/>
          <p:nvPr/>
        </p:nvSpPr>
        <p:spPr>
          <a:xfrm>
            <a:off x="-1" y="1719943"/>
            <a:ext cx="7038110" cy="5138057"/>
          </a:xfrm>
          <a:prstGeom prst="rect">
            <a:avLst/>
          </a:prstGeom>
          <a:gradFill flip="none" rotWithShape="1">
            <a:gsLst>
              <a:gs pos="85000">
                <a:schemeClr val="bg1">
                  <a:lumMod val="0"/>
                  <a:lumOff val="100000"/>
                </a:schemeClr>
              </a:gs>
              <a:gs pos="0">
                <a:schemeClr val="bg1">
                  <a:lumMod val="62000"/>
                  <a:lumOff val="38000"/>
                  <a:alpha val="33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421B6C6-04B1-7B44-A187-49542D956F8E}"/>
              </a:ext>
            </a:extLst>
          </p:cNvPr>
          <p:cNvGrpSpPr/>
          <p:nvPr/>
        </p:nvGrpSpPr>
        <p:grpSpPr>
          <a:xfrm>
            <a:off x="624304" y="671713"/>
            <a:ext cx="5342543" cy="886414"/>
            <a:chOff x="692988" y="731162"/>
            <a:chExt cx="6420467" cy="886414"/>
          </a:xfrm>
        </p:grpSpPr>
        <p:sp>
          <p:nvSpPr>
            <p:cNvPr id="7" name="Rectangle 6">
              <a:extLst>
                <a:ext uri="{FF2B5EF4-FFF2-40B4-BE49-F238E27FC236}">
                  <a16:creationId xmlns:a16="http://schemas.microsoft.com/office/drawing/2014/main" id="{23F62505-21EF-E142-95A3-FF1694B47D4F}"/>
                </a:ext>
              </a:extLst>
            </p:cNvPr>
            <p:cNvSpPr/>
            <p:nvPr/>
          </p:nvSpPr>
          <p:spPr>
            <a:xfrm>
              <a:off x="1017455" y="731162"/>
              <a:ext cx="6096000" cy="523220"/>
            </a:xfrm>
            <a:prstGeom prst="rect">
              <a:avLst/>
            </a:prstGeom>
          </p:spPr>
          <p:txBody>
            <a:bodyPr>
              <a:spAutoFit/>
            </a:bodyPr>
            <a:lstStyle/>
            <a:p>
              <a:r>
                <a:rPr lang="en-US" altLang="zh-CN" sz="2800" dirty="0">
                  <a:effectLst/>
                  <a:latin typeface="Avenir Next" panose="020B0503020202020204" pitchFamily="34" charset="0"/>
                </a:rPr>
                <a:t>PROBLEM</a:t>
              </a:r>
              <a:r>
                <a:rPr lang="zh-CN" altLang="en-US" sz="2800" dirty="0">
                  <a:effectLst/>
                  <a:latin typeface="Avenir Next" panose="020B0503020202020204" pitchFamily="34" charset="0"/>
                </a:rPr>
                <a:t> </a:t>
              </a:r>
              <a:r>
                <a:rPr lang="en-US" altLang="zh-CN" sz="2800" dirty="0">
                  <a:effectLst/>
                  <a:latin typeface="Avenir Next" panose="020B0503020202020204" pitchFamily="34" charset="0"/>
                </a:rPr>
                <a:t>INTRODUCTION</a:t>
              </a:r>
              <a:endParaRPr lang="en-CA" sz="2800" dirty="0">
                <a:effectLst/>
                <a:latin typeface="Avenir Next" panose="020B0503020202020204" pitchFamily="34" charset="0"/>
              </a:endParaRPr>
            </a:p>
          </p:txBody>
        </p:sp>
        <p:sp>
          <p:nvSpPr>
            <p:cNvPr id="8" name="TextBox 7">
              <a:extLst>
                <a:ext uri="{FF2B5EF4-FFF2-40B4-BE49-F238E27FC236}">
                  <a16:creationId xmlns:a16="http://schemas.microsoft.com/office/drawing/2014/main" id="{85B1820A-A393-B14E-BA6F-EF4243469A06}"/>
                </a:ext>
              </a:extLst>
            </p:cNvPr>
            <p:cNvSpPr txBox="1"/>
            <p:nvPr/>
          </p:nvSpPr>
          <p:spPr>
            <a:xfrm>
              <a:off x="1034105" y="1186689"/>
              <a:ext cx="5916832" cy="430887"/>
            </a:xfrm>
            <a:prstGeom prst="rect">
              <a:avLst/>
            </a:prstGeom>
            <a:noFill/>
          </p:spPr>
          <p:txBody>
            <a:bodyPr wrap="square" rtlCol="0">
              <a:spAutoFit/>
            </a:bodyPr>
            <a:lstStyle/>
            <a:p>
              <a:r>
                <a:rPr lang="en-US" altLang="zh-CN" sz="2200" dirty="0">
                  <a:solidFill>
                    <a:srgbClr val="009A97"/>
                  </a:solidFill>
                </a:rPr>
                <a:t>How</a:t>
              </a:r>
              <a:r>
                <a:rPr lang="zh-CN" altLang="en-US" sz="2200" dirty="0">
                  <a:solidFill>
                    <a:srgbClr val="009A97"/>
                  </a:solidFill>
                </a:rPr>
                <a:t> </a:t>
              </a:r>
              <a:r>
                <a:rPr lang="en-US" altLang="zh-CN" sz="2200" dirty="0">
                  <a:solidFill>
                    <a:srgbClr val="009A97"/>
                  </a:solidFill>
                </a:rPr>
                <a:t>bad</a:t>
              </a:r>
              <a:r>
                <a:rPr lang="zh-CN" altLang="en-US" sz="2200" dirty="0">
                  <a:solidFill>
                    <a:srgbClr val="009A97"/>
                  </a:solidFill>
                </a:rPr>
                <a:t> </a:t>
              </a:r>
              <a:r>
                <a:rPr lang="en-US" altLang="zh-CN" sz="2200" dirty="0">
                  <a:solidFill>
                    <a:srgbClr val="009A97"/>
                  </a:solidFill>
                </a:rPr>
                <a:t>posture</a:t>
              </a:r>
              <a:r>
                <a:rPr lang="zh-CN" altLang="en-US" sz="2200" dirty="0">
                  <a:solidFill>
                    <a:srgbClr val="009A97"/>
                  </a:solidFill>
                </a:rPr>
                <a:t> </a:t>
              </a:r>
              <a:r>
                <a:rPr lang="en-US" altLang="zh-CN" sz="2200" dirty="0">
                  <a:solidFill>
                    <a:srgbClr val="009A97"/>
                  </a:solidFill>
                </a:rPr>
                <a:t>can</a:t>
              </a:r>
              <a:r>
                <a:rPr lang="zh-CN" altLang="en-US" sz="2200" dirty="0">
                  <a:solidFill>
                    <a:srgbClr val="009A97"/>
                  </a:solidFill>
                </a:rPr>
                <a:t> </a:t>
              </a:r>
              <a:r>
                <a:rPr lang="en-US" altLang="zh-CN" sz="2200" dirty="0">
                  <a:solidFill>
                    <a:srgbClr val="009A97"/>
                  </a:solidFill>
                </a:rPr>
                <a:t>affect</a:t>
              </a:r>
              <a:r>
                <a:rPr lang="zh-CN" altLang="en-US" sz="2200" dirty="0">
                  <a:solidFill>
                    <a:srgbClr val="009A97"/>
                  </a:solidFill>
                </a:rPr>
                <a:t> </a:t>
              </a:r>
              <a:r>
                <a:rPr lang="en-US" altLang="zh-CN" sz="2200" dirty="0">
                  <a:solidFill>
                    <a:srgbClr val="009A97"/>
                  </a:solidFill>
                </a:rPr>
                <a:t>you</a:t>
              </a:r>
              <a:r>
                <a:rPr lang="zh-CN" altLang="en-US" sz="2200" dirty="0">
                  <a:solidFill>
                    <a:srgbClr val="009A97"/>
                  </a:solidFill>
                </a:rPr>
                <a:t> </a:t>
              </a:r>
              <a:r>
                <a:rPr lang="en-US" altLang="zh-CN" sz="2200" dirty="0">
                  <a:solidFill>
                    <a:srgbClr val="009A97"/>
                  </a:solidFill>
                </a:rPr>
                <a:t>?</a:t>
              </a:r>
              <a:endParaRPr lang="en-US" sz="2200" dirty="0">
                <a:solidFill>
                  <a:srgbClr val="009A97"/>
                </a:solidFill>
              </a:endParaRPr>
            </a:p>
          </p:txBody>
        </p:sp>
        <p:sp>
          <p:nvSpPr>
            <p:cNvPr id="9" name="Rectangle 8">
              <a:extLst>
                <a:ext uri="{FF2B5EF4-FFF2-40B4-BE49-F238E27FC236}">
                  <a16:creationId xmlns:a16="http://schemas.microsoft.com/office/drawing/2014/main" id="{846F7725-B567-6246-A7FF-0784F53313ED}"/>
                </a:ext>
              </a:extLst>
            </p:cNvPr>
            <p:cNvSpPr/>
            <p:nvPr/>
          </p:nvSpPr>
          <p:spPr>
            <a:xfrm>
              <a:off x="692988" y="754099"/>
              <a:ext cx="145300" cy="792000"/>
            </a:xfrm>
            <a:prstGeom prst="rect">
              <a:avLst/>
            </a:prstGeom>
            <a:solidFill>
              <a:srgbClr val="17C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highlight>
                  <a:srgbClr val="009A97"/>
                </a:highlight>
              </a:endParaRPr>
            </a:p>
          </p:txBody>
        </p:sp>
      </p:grpSp>
      <p:sp>
        <p:nvSpPr>
          <p:cNvPr id="44" name="Right Triangle 43">
            <a:extLst>
              <a:ext uri="{FF2B5EF4-FFF2-40B4-BE49-F238E27FC236}">
                <a16:creationId xmlns:a16="http://schemas.microsoft.com/office/drawing/2014/main" id="{5B475264-E90C-C142-9C4C-2F8642E579A3}"/>
              </a:ext>
            </a:extLst>
          </p:cNvPr>
          <p:cNvSpPr/>
          <p:nvPr/>
        </p:nvSpPr>
        <p:spPr>
          <a:xfrm rot="16200000">
            <a:off x="2176731" y="2241888"/>
            <a:ext cx="6858001" cy="2374226"/>
          </a:xfrm>
          <a:prstGeom prst="rtTriangle">
            <a:avLst/>
          </a:prstGeom>
          <a:gradFill>
            <a:gsLst>
              <a:gs pos="56000">
                <a:schemeClr val="bg1">
                  <a:lumMod val="0"/>
                  <a:lumOff val="100000"/>
                </a:schemeClr>
              </a:gs>
              <a:gs pos="41000">
                <a:schemeClr val="bg1">
                  <a:lumMod val="62000"/>
                  <a:lumOff val="38000"/>
                  <a:alpha val="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7214D94B-1767-4340-B03D-9D193BAC8655}"/>
              </a:ext>
            </a:extLst>
          </p:cNvPr>
          <p:cNvCxnSpPr>
            <a:cxnSpLocks/>
          </p:cNvCxnSpPr>
          <p:nvPr/>
        </p:nvCxnSpPr>
        <p:spPr>
          <a:xfrm flipH="1">
            <a:off x="4588020" y="0"/>
            <a:ext cx="2117580" cy="6858000"/>
          </a:xfrm>
          <a:prstGeom prst="straightConnector1">
            <a:avLst/>
          </a:prstGeom>
          <a:ln w="38100">
            <a:gradFill>
              <a:gsLst>
                <a:gs pos="22000">
                  <a:srgbClr val="14C0A1"/>
                </a:gs>
                <a:gs pos="45000">
                  <a:schemeClr val="accent5">
                    <a:lumMod val="60000"/>
                    <a:lumOff val="40000"/>
                  </a:schemeClr>
                </a:gs>
                <a:gs pos="76000">
                  <a:srgbClr val="009A97"/>
                </a:gs>
              </a:gsLst>
              <a:lin ang="5400000" scaled="1"/>
            </a:gra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BA26B62-1666-B742-9800-F0EDCE596372}"/>
              </a:ext>
            </a:extLst>
          </p:cNvPr>
          <p:cNvGrpSpPr/>
          <p:nvPr/>
        </p:nvGrpSpPr>
        <p:grpSpPr>
          <a:xfrm>
            <a:off x="6086324" y="858162"/>
            <a:ext cx="5900963" cy="3518544"/>
            <a:chOff x="5902036" y="2454899"/>
            <a:chExt cx="5900963" cy="3518544"/>
          </a:xfrm>
        </p:grpSpPr>
        <p:sp>
          <p:nvSpPr>
            <p:cNvPr id="71" name="Oval 70">
              <a:extLst>
                <a:ext uri="{FF2B5EF4-FFF2-40B4-BE49-F238E27FC236}">
                  <a16:creationId xmlns:a16="http://schemas.microsoft.com/office/drawing/2014/main" id="{232A1E49-236F-974F-81B0-916A3E603BA8}"/>
                </a:ext>
              </a:extLst>
            </p:cNvPr>
            <p:cNvSpPr/>
            <p:nvPr/>
          </p:nvSpPr>
          <p:spPr>
            <a:xfrm>
              <a:off x="5985764" y="4673843"/>
              <a:ext cx="1297988" cy="129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grpSp>
          <p:nvGrpSpPr>
            <p:cNvPr id="66" name="Group 65">
              <a:extLst>
                <a:ext uri="{FF2B5EF4-FFF2-40B4-BE49-F238E27FC236}">
                  <a16:creationId xmlns:a16="http://schemas.microsoft.com/office/drawing/2014/main" id="{C8E90E44-D710-B74C-BB34-AE485FA7436E}"/>
                </a:ext>
              </a:extLst>
            </p:cNvPr>
            <p:cNvGrpSpPr/>
            <p:nvPr/>
          </p:nvGrpSpPr>
          <p:grpSpPr>
            <a:xfrm>
              <a:off x="6414655" y="3558275"/>
              <a:ext cx="5112949" cy="1299600"/>
              <a:chOff x="7408303" y="455411"/>
              <a:chExt cx="5112949" cy="1299600"/>
            </a:xfrm>
          </p:grpSpPr>
          <p:sp>
            <p:nvSpPr>
              <p:cNvPr id="67" name="Pentagon 66">
                <a:extLst>
                  <a:ext uri="{FF2B5EF4-FFF2-40B4-BE49-F238E27FC236}">
                    <a16:creationId xmlns:a16="http://schemas.microsoft.com/office/drawing/2014/main" id="{B1036A1C-D959-BC4F-8FB2-B8274B52C410}"/>
                  </a:ext>
                </a:extLst>
              </p:cNvPr>
              <p:cNvSpPr/>
              <p:nvPr/>
            </p:nvSpPr>
            <p:spPr>
              <a:xfrm>
                <a:off x="7408303" y="758674"/>
                <a:ext cx="5112949" cy="816864"/>
              </a:xfrm>
              <a:prstGeom prst="homePlate">
                <a:avLst/>
              </a:prstGeom>
              <a:gradFill>
                <a:gsLst>
                  <a:gs pos="64000">
                    <a:schemeClr val="bg1">
                      <a:alpha val="15000"/>
                      <a:lumMod val="84000"/>
                    </a:schemeClr>
                  </a:gs>
                  <a:gs pos="16000">
                    <a:schemeClr val="bg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DC5AFC2C-4136-CF40-A210-C61DEAB945A2}"/>
                  </a:ext>
                </a:extLst>
              </p:cNvPr>
              <p:cNvSpPr/>
              <p:nvPr/>
            </p:nvSpPr>
            <p:spPr>
              <a:xfrm>
                <a:off x="7412383" y="455411"/>
                <a:ext cx="1298222" cy="129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grpSp>
        <p:grpSp>
          <p:nvGrpSpPr>
            <p:cNvPr id="65" name="Group 64">
              <a:extLst>
                <a:ext uri="{FF2B5EF4-FFF2-40B4-BE49-F238E27FC236}">
                  <a16:creationId xmlns:a16="http://schemas.microsoft.com/office/drawing/2014/main" id="{3918CFFB-7EF7-CD4E-9AE5-54509ABBEA62}"/>
                </a:ext>
              </a:extLst>
            </p:cNvPr>
            <p:cNvGrpSpPr/>
            <p:nvPr/>
          </p:nvGrpSpPr>
          <p:grpSpPr>
            <a:xfrm>
              <a:off x="6839359" y="2454899"/>
              <a:ext cx="4963640" cy="1299600"/>
              <a:chOff x="7765951" y="613907"/>
              <a:chExt cx="4963640" cy="1299600"/>
            </a:xfrm>
          </p:grpSpPr>
          <p:sp>
            <p:nvSpPr>
              <p:cNvPr id="63" name="Pentagon 62">
                <a:extLst>
                  <a:ext uri="{FF2B5EF4-FFF2-40B4-BE49-F238E27FC236}">
                    <a16:creationId xmlns:a16="http://schemas.microsoft.com/office/drawing/2014/main" id="{75A49D9C-7649-6548-B56F-AE5793F9204A}"/>
                  </a:ext>
                </a:extLst>
              </p:cNvPr>
              <p:cNvSpPr/>
              <p:nvPr/>
            </p:nvSpPr>
            <p:spPr>
              <a:xfrm>
                <a:off x="7891249" y="895005"/>
                <a:ext cx="4838342" cy="817200"/>
              </a:xfrm>
              <a:prstGeom prst="homePlate">
                <a:avLst/>
              </a:prstGeom>
              <a:solidFill>
                <a:schemeClr val="bg1">
                  <a:lumMod val="9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08217778-01CF-A840-A35E-07285CAAF42C}"/>
                  </a:ext>
                </a:extLst>
              </p:cNvPr>
              <p:cNvSpPr/>
              <p:nvPr/>
            </p:nvSpPr>
            <p:spPr>
              <a:xfrm>
                <a:off x="7765951" y="613907"/>
                <a:ext cx="1298222" cy="129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grpSp>
        <p:sp>
          <p:nvSpPr>
            <p:cNvPr id="13" name="Rectangle 12">
              <a:extLst>
                <a:ext uri="{FF2B5EF4-FFF2-40B4-BE49-F238E27FC236}">
                  <a16:creationId xmlns:a16="http://schemas.microsoft.com/office/drawing/2014/main" id="{D991AE86-8EA6-0A48-8C73-F3E23B0F9DDE}"/>
                </a:ext>
              </a:extLst>
            </p:cNvPr>
            <p:cNvSpPr/>
            <p:nvPr/>
          </p:nvSpPr>
          <p:spPr>
            <a:xfrm>
              <a:off x="7720621" y="2925800"/>
              <a:ext cx="3802097" cy="507831"/>
            </a:xfrm>
            <a:prstGeom prst="rect">
              <a:avLst/>
            </a:prstGeom>
          </p:spPr>
          <p:txBody>
            <a:bodyPr wrap="square">
              <a:spAutoFit/>
            </a:bodyPr>
            <a:lstStyle/>
            <a:p>
              <a:pPr lvl="1" fontAlgn="base"/>
              <a:r>
                <a:rPr lang="en-US" altLang="zh-CN" sz="1350" dirty="0">
                  <a:solidFill>
                    <a:srgbClr val="000000"/>
                  </a:solidFill>
                  <a:latin typeface="Avenir Next" panose="020B0503020202020204" pitchFamily="34" charset="0"/>
                </a:rPr>
                <a:t>o</a:t>
              </a:r>
              <a:r>
                <a:rPr lang="en-CA" sz="1350" dirty="0">
                  <a:solidFill>
                    <a:srgbClr val="000000"/>
                  </a:solidFill>
                  <a:latin typeface="Avenir Next" panose="020B0503020202020204" pitchFamily="34" charset="0"/>
                </a:rPr>
                <a:t>f adults are suffering back pain caused by bad postur</a:t>
              </a:r>
              <a:r>
                <a:rPr lang="en-US" altLang="zh-CN" sz="1350" dirty="0">
                  <a:solidFill>
                    <a:srgbClr val="000000"/>
                  </a:solidFill>
                  <a:latin typeface="Avenir Next" panose="020B0503020202020204" pitchFamily="34" charset="0"/>
                </a:rPr>
                <a:t>e</a:t>
              </a:r>
              <a:endParaRPr lang="en-CA" sz="1350" dirty="0">
                <a:solidFill>
                  <a:srgbClr val="000000"/>
                </a:solidFill>
                <a:latin typeface="Avenir Next" panose="020B0503020202020204" pitchFamily="34" charset="0"/>
              </a:endParaRPr>
            </a:p>
          </p:txBody>
        </p:sp>
        <p:sp>
          <p:nvSpPr>
            <p:cNvPr id="14" name="Rectangle 13">
              <a:extLst>
                <a:ext uri="{FF2B5EF4-FFF2-40B4-BE49-F238E27FC236}">
                  <a16:creationId xmlns:a16="http://schemas.microsoft.com/office/drawing/2014/main" id="{5854221F-817B-1C43-84C5-6E4F771A0291}"/>
                </a:ext>
              </a:extLst>
            </p:cNvPr>
            <p:cNvSpPr/>
            <p:nvPr/>
          </p:nvSpPr>
          <p:spPr>
            <a:xfrm>
              <a:off x="7747900" y="4139936"/>
              <a:ext cx="3591082" cy="300082"/>
            </a:xfrm>
            <a:prstGeom prst="rect">
              <a:avLst/>
            </a:prstGeom>
          </p:spPr>
          <p:txBody>
            <a:bodyPr wrap="square">
              <a:spAutoFit/>
            </a:bodyPr>
            <a:lstStyle/>
            <a:p>
              <a:pPr>
                <a:spcAft>
                  <a:spcPts val="600"/>
                </a:spcAft>
              </a:pPr>
              <a:r>
                <a:rPr lang="en-US" altLang="zh-CN" sz="1350" dirty="0">
                  <a:latin typeface="Avenir Next" panose="020B0503020202020204" pitchFamily="34" charset="0"/>
                </a:rPr>
                <a:t>o</a:t>
              </a:r>
              <a:r>
                <a:rPr lang="en-CA" sz="1350" dirty="0">
                  <a:latin typeface="Avenir Next" panose="020B0503020202020204" pitchFamily="34" charset="0"/>
                </a:rPr>
                <a:t>f</a:t>
              </a:r>
              <a:r>
                <a:rPr lang="zh-CN" altLang="en-US" sz="1350" dirty="0">
                  <a:latin typeface="Avenir Next" panose="020B0503020202020204" pitchFamily="34" charset="0"/>
                </a:rPr>
                <a:t> </a:t>
              </a:r>
              <a:r>
                <a:rPr lang="en-US" altLang="zh-CN" sz="1350" dirty="0">
                  <a:latin typeface="Avenir Next" panose="020B0503020202020204" pitchFamily="34" charset="0"/>
                </a:rPr>
                <a:t>l</a:t>
              </a:r>
              <a:r>
                <a:rPr lang="en-CA" sz="1350" dirty="0">
                  <a:latin typeface="Avenir Next" panose="020B0503020202020204" pitchFamily="34" charset="0"/>
                </a:rPr>
                <a:t>ow-back pain cost</a:t>
              </a:r>
              <a:r>
                <a:rPr lang="zh-CN" altLang="en-US" sz="1350" dirty="0">
                  <a:latin typeface="Avenir Next" panose="020B0503020202020204" pitchFamily="34" charset="0"/>
                </a:rPr>
                <a:t> </a:t>
              </a:r>
              <a:r>
                <a:rPr lang="en-US" altLang="zh-CN" sz="1350" dirty="0">
                  <a:latin typeface="Avenir Next" panose="020B0503020202020204" pitchFamily="34" charset="0"/>
                </a:rPr>
                <a:t>in</a:t>
              </a:r>
              <a:r>
                <a:rPr lang="zh-CN" altLang="en-US" sz="1350" dirty="0">
                  <a:latin typeface="Avenir Next" panose="020B0503020202020204" pitchFamily="34" charset="0"/>
                </a:rPr>
                <a:t> </a:t>
              </a:r>
              <a:r>
                <a:rPr lang="en-US" altLang="zh-CN" sz="1350" dirty="0">
                  <a:latin typeface="Avenir Next" panose="020B0503020202020204" pitchFamily="34" charset="0"/>
                </a:rPr>
                <a:t>US</a:t>
              </a:r>
              <a:r>
                <a:rPr lang="zh-CN" altLang="en-US" sz="1350" dirty="0">
                  <a:latin typeface="Avenir Next" panose="020B0503020202020204" pitchFamily="34" charset="0"/>
                </a:rPr>
                <a:t> </a:t>
              </a:r>
              <a:r>
                <a:rPr lang="en-CA" sz="1350" dirty="0">
                  <a:latin typeface="Avenir Next" panose="020B0503020202020204" pitchFamily="34" charset="0"/>
                </a:rPr>
                <a:t>each year</a:t>
              </a:r>
              <a:endParaRPr lang="en-US" altLang="zh-CN" sz="1350" dirty="0">
                <a:latin typeface="Avenir Next" panose="020B0503020202020204" pitchFamily="34" charset="0"/>
              </a:endParaRPr>
            </a:p>
          </p:txBody>
        </p:sp>
        <p:sp>
          <p:nvSpPr>
            <p:cNvPr id="70" name="Pentagon 69">
              <a:extLst>
                <a:ext uri="{FF2B5EF4-FFF2-40B4-BE49-F238E27FC236}">
                  <a16:creationId xmlns:a16="http://schemas.microsoft.com/office/drawing/2014/main" id="{86671BD9-BA62-D14E-8B1F-3D2B6E03E217}"/>
                </a:ext>
              </a:extLst>
            </p:cNvPr>
            <p:cNvSpPr/>
            <p:nvPr/>
          </p:nvSpPr>
          <p:spPr>
            <a:xfrm>
              <a:off x="5902036" y="4993963"/>
              <a:ext cx="5181600" cy="816864"/>
            </a:xfrm>
            <a:prstGeom prst="homePlate">
              <a:avLst/>
            </a:prstGeom>
            <a:gradFill flip="none" rotWithShape="1">
              <a:gsLst>
                <a:gs pos="58000">
                  <a:schemeClr val="bg1">
                    <a:alpha val="15000"/>
                    <a:lumMod val="81000"/>
                  </a:schemeClr>
                </a:gs>
                <a:gs pos="16000">
                  <a:schemeClr val="bg1">
                    <a:lumMod val="91000"/>
                    <a:lumOff val="9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7A8C3CB-704C-EB4F-A38A-0EACB36A018B}"/>
                </a:ext>
              </a:extLst>
            </p:cNvPr>
            <p:cNvSpPr/>
            <p:nvPr/>
          </p:nvSpPr>
          <p:spPr>
            <a:xfrm>
              <a:off x="7391698" y="5208947"/>
              <a:ext cx="3622102" cy="507831"/>
            </a:xfrm>
            <a:prstGeom prst="rect">
              <a:avLst/>
            </a:prstGeom>
          </p:spPr>
          <p:txBody>
            <a:bodyPr wrap="square">
              <a:spAutoFit/>
            </a:bodyPr>
            <a:lstStyle/>
            <a:p>
              <a:r>
                <a:rPr lang="en-US" altLang="zh-CN" sz="1350" dirty="0">
                  <a:latin typeface="Avenir Next" panose="020B0503020202020204" pitchFamily="34" charset="0"/>
                </a:rPr>
                <a:t>is</a:t>
              </a:r>
              <a:r>
                <a:rPr lang="zh-CN" altLang="en-US" sz="1350" dirty="0">
                  <a:latin typeface="Avenir Next" panose="020B0503020202020204" pitchFamily="34" charset="0"/>
                </a:rPr>
                <a:t> </a:t>
              </a:r>
              <a:r>
                <a:rPr lang="en-US" altLang="zh-CN" sz="1350" dirty="0">
                  <a:latin typeface="Avenir Next" panose="020B0503020202020204" pitchFamily="34" charset="0"/>
                </a:rPr>
                <a:t>spent</a:t>
              </a:r>
              <a:r>
                <a:rPr lang="zh-CN" altLang="en-US" sz="1350" dirty="0">
                  <a:latin typeface="Avenir Next" panose="020B0503020202020204" pitchFamily="34" charset="0"/>
                </a:rPr>
                <a:t> </a:t>
              </a:r>
              <a:r>
                <a:rPr lang="en-US" altLang="zh-CN" sz="1350" dirty="0">
                  <a:latin typeface="Avenir Next" panose="020B0503020202020204" pitchFamily="34" charset="0"/>
                </a:rPr>
                <a:t>on</a:t>
              </a:r>
              <a:r>
                <a:rPr lang="zh-CN" altLang="en-US" sz="1350" dirty="0">
                  <a:latin typeface="Avenir Next" panose="020B0503020202020204" pitchFamily="34" charset="0"/>
                </a:rPr>
                <a:t> </a:t>
              </a:r>
              <a:r>
                <a:rPr lang="en-US" altLang="zh-CN" sz="1350" dirty="0">
                  <a:latin typeface="Avenir Next" panose="020B0503020202020204" pitchFamily="34" charset="0"/>
                </a:rPr>
                <a:t>posture-related</a:t>
              </a:r>
              <a:r>
                <a:rPr lang="zh-CN" altLang="en-US" sz="1350" dirty="0">
                  <a:latin typeface="Avenir Next" panose="020B0503020202020204" pitchFamily="34" charset="0"/>
                </a:rPr>
                <a:t> </a:t>
              </a:r>
              <a:r>
                <a:rPr lang="en-US" altLang="zh-CN" sz="1350" dirty="0">
                  <a:latin typeface="Avenir Next" panose="020B0503020202020204" pitchFamily="34" charset="0"/>
                </a:rPr>
                <a:t>injuries</a:t>
              </a:r>
              <a:r>
                <a:rPr lang="zh-CN" altLang="en-US" sz="1350" dirty="0">
                  <a:latin typeface="Avenir Next" panose="020B0503020202020204" pitchFamily="34" charset="0"/>
                </a:rPr>
                <a:t> </a:t>
              </a:r>
              <a:r>
                <a:rPr lang="en-US" altLang="zh-CN" sz="1350" dirty="0">
                  <a:latin typeface="Avenir Next" panose="020B0503020202020204" pitchFamily="34" charset="0"/>
                </a:rPr>
                <a:t>per</a:t>
              </a:r>
              <a:r>
                <a:rPr lang="zh-CN" altLang="en-US" sz="1350" dirty="0">
                  <a:latin typeface="Avenir Next" panose="020B0503020202020204" pitchFamily="34" charset="0"/>
                </a:rPr>
                <a:t> </a:t>
              </a:r>
              <a:r>
                <a:rPr lang="en-US" altLang="zh-CN" sz="1350" dirty="0">
                  <a:latin typeface="Avenir Next" panose="020B0503020202020204" pitchFamily="34" charset="0"/>
                </a:rPr>
                <a:t>patient</a:t>
              </a:r>
              <a:endParaRPr lang="en-US" sz="1350" dirty="0">
                <a:latin typeface="Avenir Next" panose="020B0503020202020204" pitchFamily="34" charset="0"/>
              </a:endParaRPr>
            </a:p>
          </p:txBody>
        </p:sp>
        <p:cxnSp>
          <p:nvCxnSpPr>
            <p:cNvPr id="80" name="Straight Arrow Connector 79">
              <a:extLst>
                <a:ext uri="{FF2B5EF4-FFF2-40B4-BE49-F238E27FC236}">
                  <a16:creationId xmlns:a16="http://schemas.microsoft.com/office/drawing/2014/main" id="{AA4DC187-8A96-F843-BA58-28287114A147}"/>
                </a:ext>
              </a:extLst>
            </p:cNvPr>
            <p:cNvCxnSpPr>
              <a:cxnSpLocks/>
            </p:cNvCxnSpPr>
            <p:nvPr/>
          </p:nvCxnSpPr>
          <p:spPr>
            <a:xfrm flipH="1">
              <a:off x="7959170" y="3542480"/>
              <a:ext cx="3421403" cy="0"/>
            </a:xfrm>
            <a:prstGeom prst="straightConnector1">
              <a:avLst/>
            </a:prstGeom>
            <a:ln w="28575">
              <a:gradFill flip="none" rotWithShape="1">
                <a:gsLst>
                  <a:gs pos="19000">
                    <a:srgbClr val="00E3D6">
                      <a:alpha val="32000"/>
                    </a:srgbClr>
                  </a:gs>
                  <a:gs pos="56000">
                    <a:schemeClr val="accent5">
                      <a:lumMod val="60000"/>
                      <a:lumOff val="40000"/>
                    </a:schemeClr>
                  </a:gs>
                </a:gsLst>
                <a:path path="circle">
                  <a:fillToRect l="100000" t="100000"/>
                </a:path>
                <a:tileRect r="-100000" b="-100000"/>
              </a:gra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1771573-1AFC-C04F-8852-CBB3B3A7580A}"/>
                </a:ext>
              </a:extLst>
            </p:cNvPr>
            <p:cNvGrpSpPr/>
            <p:nvPr/>
          </p:nvGrpSpPr>
          <p:grpSpPr>
            <a:xfrm>
              <a:off x="5982961" y="2473187"/>
              <a:ext cx="2221714" cy="3495621"/>
              <a:chOff x="6744961" y="2074604"/>
              <a:chExt cx="2221714" cy="3495621"/>
            </a:xfrm>
          </p:grpSpPr>
          <p:grpSp>
            <p:nvGrpSpPr>
              <p:cNvPr id="37" name="Group 36">
                <a:extLst>
                  <a:ext uri="{FF2B5EF4-FFF2-40B4-BE49-F238E27FC236}">
                    <a16:creationId xmlns:a16="http://schemas.microsoft.com/office/drawing/2014/main" id="{04B217F7-A1A8-E442-AC3B-E96B5D17E9F9}"/>
                  </a:ext>
                </a:extLst>
              </p:cNvPr>
              <p:cNvGrpSpPr/>
              <p:nvPr/>
            </p:nvGrpSpPr>
            <p:grpSpPr>
              <a:xfrm>
                <a:off x="7177608" y="3158893"/>
                <a:ext cx="1484666" cy="1299600"/>
                <a:chOff x="8533673" y="3747484"/>
                <a:chExt cx="1484666" cy="1299600"/>
              </a:xfrm>
            </p:grpSpPr>
            <p:sp>
              <p:nvSpPr>
                <p:cNvPr id="25" name="Oval 24">
                  <a:extLst>
                    <a:ext uri="{FF2B5EF4-FFF2-40B4-BE49-F238E27FC236}">
                      <a16:creationId xmlns:a16="http://schemas.microsoft.com/office/drawing/2014/main" id="{B4435228-787C-2340-99A3-AC92320199FD}"/>
                    </a:ext>
                  </a:extLst>
                </p:cNvPr>
                <p:cNvSpPr/>
                <p:nvPr/>
              </p:nvSpPr>
              <p:spPr>
                <a:xfrm>
                  <a:off x="8533673" y="3747484"/>
                  <a:ext cx="1298222" cy="1299600"/>
                </a:xfrm>
                <a:prstGeom prst="ellipse">
                  <a:avLst/>
                </a:prstGeom>
                <a:solidFill>
                  <a:srgbClr val="14C0A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A97"/>
                    </a:solidFill>
                  </a:endParaRPr>
                </a:p>
              </p:txBody>
            </p:sp>
            <p:sp>
              <p:nvSpPr>
                <p:cNvPr id="28" name="TextBox 27">
                  <a:extLst>
                    <a:ext uri="{FF2B5EF4-FFF2-40B4-BE49-F238E27FC236}">
                      <a16:creationId xmlns:a16="http://schemas.microsoft.com/office/drawing/2014/main" id="{0693378D-2670-3043-BBBC-D277DEDC5304}"/>
                    </a:ext>
                  </a:extLst>
                </p:cNvPr>
                <p:cNvSpPr txBox="1"/>
                <p:nvPr/>
              </p:nvSpPr>
              <p:spPr>
                <a:xfrm>
                  <a:off x="8720117" y="4122452"/>
                  <a:ext cx="1298222" cy="584775"/>
                </a:xfrm>
                <a:prstGeom prst="rect">
                  <a:avLst/>
                </a:prstGeom>
                <a:noFill/>
              </p:spPr>
              <p:txBody>
                <a:bodyPr wrap="square" rtlCol="0">
                  <a:spAutoFit/>
                </a:bodyPr>
                <a:lstStyle/>
                <a:p>
                  <a:r>
                    <a:rPr lang="en-US" altLang="zh-CN" sz="3200" dirty="0">
                      <a:solidFill>
                        <a:schemeClr val="bg1"/>
                      </a:solidFill>
                    </a:rPr>
                    <a:t>86</a:t>
                  </a:r>
                  <a:r>
                    <a:rPr lang="en-US" altLang="zh-CN" sz="2000" dirty="0">
                      <a:solidFill>
                        <a:schemeClr val="bg1"/>
                      </a:solidFill>
                    </a:rPr>
                    <a:t>bil.</a:t>
                  </a:r>
                  <a:endParaRPr lang="en-US" sz="3200" dirty="0">
                    <a:solidFill>
                      <a:schemeClr val="bg1"/>
                    </a:solidFill>
                  </a:endParaRPr>
                </a:p>
              </p:txBody>
            </p:sp>
          </p:grpSp>
          <p:grpSp>
            <p:nvGrpSpPr>
              <p:cNvPr id="38" name="Group 37">
                <a:extLst>
                  <a:ext uri="{FF2B5EF4-FFF2-40B4-BE49-F238E27FC236}">
                    <a16:creationId xmlns:a16="http://schemas.microsoft.com/office/drawing/2014/main" id="{A4A12A4E-F9D3-0044-95B0-B33F716C605B}"/>
                  </a:ext>
                </a:extLst>
              </p:cNvPr>
              <p:cNvGrpSpPr/>
              <p:nvPr/>
            </p:nvGrpSpPr>
            <p:grpSpPr>
              <a:xfrm>
                <a:off x="6744961" y="4270625"/>
                <a:ext cx="1298222" cy="1299600"/>
                <a:chOff x="10430663" y="3852992"/>
                <a:chExt cx="1298222" cy="1299600"/>
              </a:xfrm>
            </p:grpSpPr>
            <p:sp>
              <p:nvSpPr>
                <p:cNvPr id="27" name="Oval 26">
                  <a:extLst>
                    <a:ext uri="{FF2B5EF4-FFF2-40B4-BE49-F238E27FC236}">
                      <a16:creationId xmlns:a16="http://schemas.microsoft.com/office/drawing/2014/main" id="{EB1FB9A3-B346-6846-9C10-C628AF093FFB}"/>
                    </a:ext>
                  </a:extLst>
                </p:cNvPr>
                <p:cNvSpPr/>
                <p:nvPr/>
              </p:nvSpPr>
              <p:spPr>
                <a:xfrm>
                  <a:off x="10430663" y="3852992"/>
                  <a:ext cx="1298222" cy="1299600"/>
                </a:xfrm>
                <a:prstGeom prst="ellipse">
                  <a:avLst/>
                </a:prstGeom>
                <a:solidFill>
                  <a:srgbClr val="009A97">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sp>
              <p:nvSpPr>
                <p:cNvPr id="30" name="Rectangle 29">
                  <a:extLst>
                    <a:ext uri="{FF2B5EF4-FFF2-40B4-BE49-F238E27FC236}">
                      <a16:creationId xmlns:a16="http://schemas.microsoft.com/office/drawing/2014/main" id="{A447F225-3FE5-4147-8D81-4734AE7B094A}"/>
                    </a:ext>
                  </a:extLst>
                </p:cNvPr>
                <p:cNvSpPr/>
                <p:nvPr/>
              </p:nvSpPr>
              <p:spPr>
                <a:xfrm>
                  <a:off x="10465398" y="4289514"/>
                  <a:ext cx="1263487" cy="461665"/>
                </a:xfrm>
                <a:prstGeom prst="rect">
                  <a:avLst/>
                </a:prstGeom>
              </p:spPr>
              <p:txBody>
                <a:bodyPr wrap="none">
                  <a:spAutoFit/>
                </a:bodyPr>
                <a:lstStyle/>
                <a:p>
                  <a:r>
                    <a:rPr lang="en-US" altLang="zh-CN" sz="2400" dirty="0">
                      <a:solidFill>
                        <a:schemeClr val="bg1"/>
                      </a:solidFill>
                    </a:rPr>
                    <a:t>$30,000</a:t>
                  </a:r>
                  <a:r>
                    <a:rPr lang="zh-CN" altLang="en-US" sz="2400" dirty="0">
                      <a:solidFill>
                        <a:schemeClr val="bg1"/>
                      </a:solidFill>
                    </a:rPr>
                    <a:t> </a:t>
                  </a:r>
                  <a:endParaRPr lang="en-US" sz="2400" dirty="0">
                    <a:solidFill>
                      <a:schemeClr val="bg1"/>
                    </a:solidFill>
                  </a:endParaRPr>
                </a:p>
              </p:txBody>
            </p:sp>
          </p:grpSp>
          <p:grpSp>
            <p:nvGrpSpPr>
              <p:cNvPr id="36" name="Group 35">
                <a:extLst>
                  <a:ext uri="{FF2B5EF4-FFF2-40B4-BE49-F238E27FC236}">
                    <a16:creationId xmlns:a16="http://schemas.microsoft.com/office/drawing/2014/main" id="{0F1AF5BF-5869-3143-B8F8-42581DD60F68}"/>
                  </a:ext>
                </a:extLst>
              </p:cNvPr>
              <p:cNvGrpSpPr/>
              <p:nvPr/>
            </p:nvGrpSpPr>
            <p:grpSpPr>
              <a:xfrm>
                <a:off x="7607455" y="2074604"/>
                <a:ext cx="1359220" cy="1299600"/>
                <a:chOff x="7113455" y="3747484"/>
                <a:chExt cx="1359220" cy="1299600"/>
              </a:xfrm>
            </p:grpSpPr>
            <p:sp>
              <p:nvSpPr>
                <p:cNvPr id="29" name="Oval 28">
                  <a:extLst>
                    <a:ext uri="{FF2B5EF4-FFF2-40B4-BE49-F238E27FC236}">
                      <a16:creationId xmlns:a16="http://schemas.microsoft.com/office/drawing/2014/main" id="{4BD50AE8-7FA2-634A-8F23-8A69CAEA89E0}"/>
                    </a:ext>
                  </a:extLst>
                </p:cNvPr>
                <p:cNvSpPr/>
                <p:nvPr/>
              </p:nvSpPr>
              <p:spPr>
                <a:xfrm>
                  <a:off x="7113455" y="3747484"/>
                  <a:ext cx="1298222" cy="1299600"/>
                </a:xfrm>
                <a:prstGeom prst="ellipse">
                  <a:avLst/>
                </a:prstGeom>
                <a:solidFill>
                  <a:srgbClr val="1EE2D3">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endParaRPr>
                </a:p>
              </p:txBody>
            </p:sp>
            <p:sp>
              <p:nvSpPr>
                <p:cNvPr id="26" name="TextBox 25">
                  <a:extLst>
                    <a:ext uri="{FF2B5EF4-FFF2-40B4-BE49-F238E27FC236}">
                      <a16:creationId xmlns:a16="http://schemas.microsoft.com/office/drawing/2014/main" id="{2CCC8D4C-E070-EC44-B008-28AFD2BB1C69}"/>
                    </a:ext>
                  </a:extLst>
                </p:cNvPr>
                <p:cNvSpPr txBox="1"/>
                <p:nvPr/>
              </p:nvSpPr>
              <p:spPr>
                <a:xfrm>
                  <a:off x="7393309" y="4094192"/>
                  <a:ext cx="1079366" cy="584775"/>
                </a:xfrm>
                <a:prstGeom prst="rect">
                  <a:avLst/>
                </a:prstGeom>
                <a:noFill/>
              </p:spPr>
              <p:txBody>
                <a:bodyPr wrap="square" rtlCol="0">
                  <a:spAutoFit/>
                </a:bodyPr>
                <a:lstStyle/>
                <a:p>
                  <a:r>
                    <a:rPr lang="en-US" altLang="zh-CN" sz="3200" dirty="0">
                      <a:solidFill>
                        <a:schemeClr val="bg1"/>
                      </a:solidFill>
                    </a:rPr>
                    <a:t>80</a:t>
                  </a:r>
                  <a:r>
                    <a:rPr lang="en-US" altLang="zh-CN" sz="2000" dirty="0">
                      <a:solidFill>
                        <a:schemeClr val="bg1"/>
                      </a:solidFill>
                    </a:rPr>
                    <a:t>%</a:t>
                  </a:r>
                  <a:endParaRPr lang="en-US" sz="3200" dirty="0">
                    <a:solidFill>
                      <a:schemeClr val="bg1"/>
                    </a:solidFill>
                  </a:endParaRPr>
                </a:p>
              </p:txBody>
            </p:sp>
          </p:grpSp>
        </p:grpSp>
        <p:cxnSp>
          <p:nvCxnSpPr>
            <p:cNvPr id="85" name="Straight Arrow Connector 84">
              <a:extLst>
                <a:ext uri="{FF2B5EF4-FFF2-40B4-BE49-F238E27FC236}">
                  <a16:creationId xmlns:a16="http://schemas.microsoft.com/office/drawing/2014/main" id="{B3007E57-411E-0D45-B352-3B16F305E7E9}"/>
                </a:ext>
              </a:extLst>
            </p:cNvPr>
            <p:cNvCxnSpPr>
              <a:cxnSpLocks/>
            </p:cNvCxnSpPr>
            <p:nvPr/>
          </p:nvCxnSpPr>
          <p:spPr>
            <a:xfrm flipH="1">
              <a:off x="7505396" y="4660652"/>
              <a:ext cx="3600968" cy="0"/>
            </a:xfrm>
            <a:prstGeom prst="straightConnector1">
              <a:avLst/>
            </a:prstGeom>
            <a:ln w="28575">
              <a:gradFill flip="none" rotWithShape="1">
                <a:gsLst>
                  <a:gs pos="19000">
                    <a:srgbClr val="00C2A7">
                      <a:alpha val="46000"/>
                    </a:srgbClr>
                  </a:gs>
                  <a:gs pos="80000">
                    <a:schemeClr val="accent5">
                      <a:lumMod val="60000"/>
                      <a:lumOff val="40000"/>
                    </a:schemeClr>
                  </a:gs>
                </a:gsLst>
                <a:path path="circle">
                  <a:fillToRect l="100000" t="100000"/>
                </a:path>
                <a:tileRect r="-100000" b="-100000"/>
              </a:gra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3532576-FAC3-D241-933E-D954D33820B6}"/>
                </a:ext>
              </a:extLst>
            </p:cNvPr>
            <p:cNvCxnSpPr>
              <a:cxnSpLocks/>
            </p:cNvCxnSpPr>
            <p:nvPr/>
          </p:nvCxnSpPr>
          <p:spPr>
            <a:xfrm flipH="1">
              <a:off x="7034341" y="5796725"/>
              <a:ext cx="3600968" cy="0"/>
            </a:xfrm>
            <a:prstGeom prst="straightConnector1">
              <a:avLst/>
            </a:prstGeom>
            <a:ln w="28575">
              <a:gradFill flip="none" rotWithShape="1">
                <a:gsLst>
                  <a:gs pos="19000">
                    <a:srgbClr val="009599">
                      <a:alpha val="65000"/>
                    </a:srgbClr>
                  </a:gs>
                  <a:gs pos="80000">
                    <a:schemeClr val="accent5">
                      <a:lumMod val="60000"/>
                      <a:lumOff val="40000"/>
                    </a:schemeClr>
                  </a:gs>
                </a:gsLst>
                <a:path path="circle">
                  <a:fillToRect l="100000" t="100000"/>
                </a:path>
                <a:tileRect r="-100000" b="-100000"/>
              </a:gra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79A4EA47-9E73-CB48-9DE7-9603EA8FEF13}"/>
              </a:ext>
            </a:extLst>
          </p:cNvPr>
          <p:cNvSpPr/>
          <p:nvPr/>
        </p:nvSpPr>
        <p:spPr>
          <a:xfrm>
            <a:off x="0" y="2757777"/>
            <a:ext cx="2798618" cy="457293"/>
          </a:xfrm>
          <a:prstGeom prst="rect">
            <a:avLst/>
          </a:prstGeom>
          <a:gradFill>
            <a:gsLst>
              <a:gs pos="100000">
                <a:schemeClr val="bg1">
                  <a:lumMod val="84000"/>
                  <a:alpha val="10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AA4FF94-FE6B-F348-860B-22CDC04CF7F2}"/>
              </a:ext>
            </a:extLst>
          </p:cNvPr>
          <p:cNvSpPr/>
          <p:nvPr/>
        </p:nvSpPr>
        <p:spPr>
          <a:xfrm>
            <a:off x="470557" y="2457148"/>
            <a:ext cx="6758329" cy="3170099"/>
          </a:xfrm>
          <a:prstGeom prst="rect">
            <a:avLst/>
          </a:prstGeom>
        </p:spPr>
        <p:txBody>
          <a:bodyPr wrap="square">
            <a:spAutoFit/>
          </a:bodyPr>
          <a:lstStyle/>
          <a:p>
            <a:pPr>
              <a:lnSpc>
                <a:spcPct val="150000"/>
              </a:lnSpc>
            </a:pPr>
            <a:r>
              <a:rPr lang="en-US" altLang="zh-CN" sz="2400" b="1" dirty="0"/>
              <a:t>Main</a:t>
            </a:r>
            <a:r>
              <a:rPr lang="zh-CN" altLang="en-US" sz="2400" b="1" dirty="0"/>
              <a:t> </a:t>
            </a:r>
            <a:r>
              <a:rPr lang="en-US" altLang="zh-CN" sz="2400" b="1" dirty="0"/>
              <a:t>Health</a:t>
            </a:r>
            <a:r>
              <a:rPr lang="zh-CN" altLang="en-US" sz="2400" b="1" dirty="0"/>
              <a:t> </a:t>
            </a:r>
            <a:r>
              <a:rPr lang="en-US" altLang="zh-CN" sz="2400" b="1" dirty="0"/>
              <a:t>Effects</a:t>
            </a:r>
            <a:r>
              <a:rPr lang="zh-CN" altLang="en-US" sz="2400" b="1" dirty="0"/>
              <a:t> </a:t>
            </a:r>
            <a:endParaRPr lang="en-US" altLang="zh-CN" sz="2400" b="1" dirty="0"/>
          </a:p>
          <a:p>
            <a:pPr marL="285750" indent="-285750">
              <a:lnSpc>
                <a:spcPct val="150000"/>
              </a:lnSpc>
              <a:buFont typeface="Arial" panose="020B0604020202020204" pitchFamily="34" charset="0"/>
              <a:buChar char="•"/>
            </a:pPr>
            <a:r>
              <a:rPr lang="en-US" altLang="zh-CN" sz="2400" dirty="0">
                <a:latin typeface="Avenir Next" panose="020B0503020202020204" pitchFamily="34" charset="0"/>
              </a:rPr>
              <a:t>Back,</a:t>
            </a:r>
            <a:r>
              <a:rPr lang="zh-CN" altLang="en-US" sz="2400" dirty="0">
                <a:latin typeface="Avenir Next" panose="020B0503020202020204" pitchFamily="34" charset="0"/>
              </a:rPr>
              <a:t> </a:t>
            </a:r>
            <a:r>
              <a:rPr lang="en-US" altLang="zh-CN" sz="2400" dirty="0">
                <a:latin typeface="Avenir Next" panose="020B0503020202020204" pitchFamily="34" charset="0"/>
              </a:rPr>
              <a:t>Neck,</a:t>
            </a:r>
            <a:r>
              <a:rPr lang="zh-CN" altLang="en-US" sz="2400" dirty="0">
                <a:latin typeface="Avenir Next" panose="020B0503020202020204" pitchFamily="34" charset="0"/>
              </a:rPr>
              <a:t> </a:t>
            </a:r>
            <a:r>
              <a:rPr lang="en-US" altLang="zh-CN" sz="2400" dirty="0">
                <a:latin typeface="Avenir Next" panose="020B0503020202020204" pitchFamily="34" charset="0"/>
              </a:rPr>
              <a:t>and</a:t>
            </a:r>
            <a:r>
              <a:rPr lang="zh-CN" altLang="en-US" sz="2400" dirty="0">
                <a:latin typeface="Avenir Next" panose="020B0503020202020204" pitchFamily="34" charset="0"/>
              </a:rPr>
              <a:t> </a:t>
            </a:r>
            <a:r>
              <a:rPr lang="en-US" altLang="zh-CN" sz="2400" dirty="0">
                <a:latin typeface="Avenir Next" panose="020B0503020202020204" pitchFamily="34" charset="0"/>
              </a:rPr>
              <a:t>Shoulder</a:t>
            </a:r>
            <a:r>
              <a:rPr lang="zh-CN" altLang="en-US" sz="2400" dirty="0">
                <a:latin typeface="Avenir Next" panose="020B0503020202020204" pitchFamily="34" charset="0"/>
              </a:rPr>
              <a:t> </a:t>
            </a:r>
            <a:r>
              <a:rPr lang="en-US" altLang="zh-CN" sz="2400" dirty="0">
                <a:latin typeface="Avenir Next" panose="020B0503020202020204" pitchFamily="34" charset="0"/>
              </a:rPr>
              <a:t>Pain</a:t>
            </a:r>
            <a:r>
              <a:rPr lang="zh-CN" altLang="en-US" sz="2400" dirty="0">
                <a:latin typeface="Avenir Next" panose="020B0503020202020204" pitchFamily="34" charset="0"/>
              </a:rPr>
              <a:t> </a:t>
            </a:r>
            <a:endParaRPr lang="en-US" altLang="zh-CN" sz="2400" dirty="0">
              <a:latin typeface="Avenir Next" panose="020B0503020202020204" pitchFamily="34" charset="0"/>
            </a:endParaRPr>
          </a:p>
          <a:p>
            <a:pPr marL="285750" indent="-285750">
              <a:lnSpc>
                <a:spcPct val="150000"/>
              </a:lnSpc>
              <a:buFont typeface="Arial" panose="020B0604020202020204" pitchFamily="34" charset="0"/>
              <a:buChar char="•"/>
            </a:pPr>
            <a:r>
              <a:rPr lang="en-US" altLang="zh-CN" sz="2400" dirty="0">
                <a:latin typeface="Avenir Next" panose="020B0503020202020204" pitchFamily="34" charset="0"/>
              </a:rPr>
              <a:t>Poor</a:t>
            </a:r>
            <a:r>
              <a:rPr lang="zh-CN" altLang="en-US" sz="2400" dirty="0">
                <a:latin typeface="Avenir Next" panose="020B0503020202020204" pitchFamily="34" charset="0"/>
              </a:rPr>
              <a:t> </a:t>
            </a:r>
            <a:r>
              <a:rPr lang="en-US" altLang="zh-CN" sz="2400" dirty="0">
                <a:latin typeface="Avenir Next" panose="020B0503020202020204" pitchFamily="34" charset="0"/>
              </a:rPr>
              <a:t>Circulation</a:t>
            </a:r>
            <a:r>
              <a:rPr lang="zh-CN" altLang="en-US" sz="2400" dirty="0">
                <a:latin typeface="Avenir Next" panose="020B0503020202020204" pitchFamily="34" charset="0"/>
              </a:rPr>
              <a:t> </a:t>
            </a:r>
            <a:endParaRPr lang="en-US" altLang="zh-CN" sz="2400" dirty="0">
              <a:latin typeface="Avenir Next" panose="020B0503020202020204" pitchFamily="34" charset="0"/>
            </a:endParaRPr>
          </a:p>
          <a:p>
            <a:pPr marL="285750" indent="-285750">
              <a:lnSpc>
                <a:spcPct val="150000"/>
              </a:lnSpc>
              <a:buFont typeface="Arial" panose="020B0604020202020204" pitchFamily="34" charset="0"/>
              <a:buChar char="•"/>
            </a:pPr>
            <a:r>
              <a:rPr lang="en-CA" sz="2400" dirty="0">
                <a:latin typeface="Avenir Next" panose="020B0503020202020204" pitchFamily="34" charset="0"/>
              </a:rPr>
              <a:t>Increased Stress</a:t>
            </a:r>
            <a:r>
              <a:rPr lang="zh-CN" altLang="en-US" sz="2400" dirty="0">
                <a:latin typeface="Avenir Next" panose="020B0503020202020204" pitchFamily="34" charset="0"/>
              </a:rPr>
              <a:t> </a:t>
            </a:r>
            <a:endParaRPr lang="en-US" altLang="zh-CN" sz="2400" dirty="0">
              <a:latin typeface="Avenir Next" panose="020B0503020202020204" pitchFamily="34" charset="0"/>
            </a:endParaRPr>
          </a:p>
          <a:p>
            <a:pPr marL="285750" indent="-285750">
              <a:lnSpc>
                <a:spcPct val="150000"/>
              </a:lnSpc>
              <a:buFont typeface="Arial" panose="020B0604020202020204" pitchFamily="34" charset="0"/>
              <a:buChar char="•"/>
            </a:pPr>
            <a:r>
              <a:rPr lang="en-US" altLang="zh-CN" sz="2400" dirty="0">
                <a:latin typeface="Avenir Next" panose="020B0503020202020204" pitchFamily="34" charset="0"/>
              </a:rPr>
              <a:t>Fatigue</a:t>
            </a:r>
            <a:r>
              <a:rPr lang="zh-CN" altLang="en-US" sz="2400" dirty="0">
                <a:latin typeface="Avenir Next" panose="020B0503020202020204" pitchFamily="34" charset="0"/>
              </a:rPr>
              <a:t> </a:t>
            </a:r>
            <a:r>
              <a:rPr lang="en-US" altLang="zh-CN" sz="2400" dirty="0">
                <a:latin typeface="Avenir Next" panose="020B0503020202020204" pitchFamily="34" charset="0"/>
              </a:rPr>
              <a:t>and</a:t>
            </a:r>
            <a:r>
              <a:rPr lang="zh-CN" altLang="en-US" sz="2400" dirty="0">
                <a:latin typeface="Avenir Next" panose="020B0503020202020204" pitchFamily="34" charset="0"/>
              </a:rPr>
              <a:t> </a:t>
            </a:r>
            <a:r>
              <a:rPr lang="en-US" altLang="zh-CN" sz="2400" dirty="0">
                <a:latin typeface="Avenir Next" panose="020B0503020202020204" pitchFamily="34" charset="0"/>
              </a:rPr>
              <a:t>Low</a:t>
            </a:r>
            <a:r>
              <a:rPr lang="zh-CN" altLang="en-US" sz="2400" dirty="0">
                <a:latin typeface="Avenir Next" panose="020B0503020202020204" pitchFamily="34" charset="0"/>
              </a:rPr>
              <a:t> </a:t>
            </a:r>
            <a:r>
              <a:rPr lang="en-US" altLang="zh-CN" sz="2400" dirty="0">
                <a:latin typeface="Avenir Next" panose="020B0503020202020204" pitchFamily="34" charset="0"/>
              </a:rPr>
              <a:t>productivity</a:t>
            </a:r>
          </a:p>
          <a:p>
            <a:endParaRPr lang="en-US" sz="2000" dirty="0"/>
          </a:p>
        </p:txBody>
      </p:sp>
      <p:grpSp>
        <p:nvGrpSpPr>
          <p:cNvPr id="52" name="Group 51">
            <a:extLst>
              <a:ext uri="{FF2B5EF4-FFF2-40B4-BE49-F238E27FC236}">
                <a16:creationId xmlns:a16="http://schemas.microsoft.com/office/drawing/2014/main" id="{52630F3D-D3FD-B243-B6D2-FB8C4F217263}"/>
              </a:ext>
            </a:extLst>
          </p:cNvPr>
          <p:cNvGrpSpPr>
            <a:grpSpLocks noChangeAspect="1"/>
          </p:cNvGrpSpPr>
          <p:nvPr/>
        </p:nvGrpSpPr>
        <p:grpSpPr>
          <a:xfrm>
            <a:off x="5668846" y="4369902"/>
            <a:ext cx="4472126" cy="1296989"/>
            <a:chOff x="9278874" y="4496952"/>
            <a:chExt cx="6622676" cy="1875791"/>
          </a:xfrm>
        </p:grpSpPr>
        <p:grpSp>
          <p:nvGrpSpPr>
            <p:cNvPr id="53" name="Group 52">
              <a:extLst>
                <a:ext uri="{FF2B5EF4-FFF2-40B4-BE49-F238E27FC236}">
                  <a16:creationId xmlns:a16="http://schemas.microsoft.com/office/drawing/2014/main" id="{D40B9354-079C-6C46-9418-C504512A9EE7}"/>
                </a:ext>
              </a:extLst>
            </p:cNvPr>
            <p:cNvGrpSpPr/>
            <p:nvPr/>
          </p:nvGrpSpPr>
          <p:grpSpPr>
            <a:xfrm>
              <a:off x="9278874" y="4496952"/>
              <a:ext cx="1941746" cy="1875791"/>
              <a:chOff x="9357746" y="4496951"/>
              <a:chExt cx="1941746" cy="1875791"/>
            </a:xfrm>
          </p:grpSpPr>
          <p:sp>
            <p:nvSpPr>
              <p:cNvPr id="60" name="Block Arc 59">
                <a:extLst>
                  <a:ext uri="{FF2B5EF4-FFF2-40B4-BE49-F238E27FC236}">
                    <a16:creationId xmlns:a16="http://schemas.microsoft.com/office/drawing/2014/main" id="{4E5905A0-E702-C44F-B45F-17C2590C0051}"/>
                  </a:ext>
                </a:extLst>
              </p:cNvPr>
              <p:cNvSpPr/>
              <p:nvPr/>
            </p:nvSpPr>
            <p:spPr>
              <a:xfrm rot="17645888">
                <a:off x="9380175" y="4475952"/>
                <a:ext cx="1874361" cy="1919219"/>
              </a:xfrm>
              <a:prstGeom prst="blockArc">
                <a:avLst>
                  <a:gd name="adj1" fmla="val 6322574"/>
                  <a:gd name="adj2" fmla="val 21498922"/>
                  <a:gd name="adj3" fmla="val 16652"/>
                </a:avLst>
              </a:prstGeom>
              <a:solidFill>
                <a:srgbClr val="64E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Block Arc 60">
                <a:extLst>
                  <a:ext uri="{FF2B5EF4-FFF2-40B4-BE49-F238E27FC236}">
                    <a16:creationId xmlns:a16="http://schemas.microsoft.com/office/drawing/2014/main" id="{0A9DA7E6-44F4-7449-957C-400EF8BD20F7}"/>
                  </a:ext>
                </a:extLst>
              </p:cNvPr>
              <p:cNvSpPr/>
              <p:nvPr/>
            </p:nvSpPr>
            <p:spPr>
              <a:xfrm rot="11364481">
                <a:off x="9370179" y="4496951"/>
                <a:ext cx="1929313" cy="1844770"/>
              </a:xfrm>
              <a:prstGeom prst="blockArc">
                <a:avLst>
                  <a:gd name="adj1" fmla="val 6161287"/>
                  <a:gd name="adj2" fmla="val 12753887"/>
                  <a:gd name="adj3" fmla="val 16382"/>
                </a:avLst>
              </a:prstGeom>
              <a:solidFill>
                <a:srgbClr val="1FAD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5" name="TextBox 54">
              <a:extLst>
                <a:ext uri="{FF2B5EF4-FFF2-40B4-BE49-F238E27FC236}">
                  <a16:creationId xmlns:a16="http://schemas.microsoft.com/office/drawing/2014/main" id="{66DDB6E4-B9C2-E34A-9144-F65182FAA812}"/>
                </a:ext>
              </a:extLst>
            </p:cNvPr>
            <p:cNvSpPr txBox="1"/>
            <p:nvPr/>
          </p:nvSpPr>
          <p:spPr>
            <a:xfrm>
              <a:off x="11788789" y="5051280"/>
              <a:ext cx="4112761" cy="845740"/>
            </a:xfrm>
            <a:prstGeom prst="rect">
              <a:avLst/>
            </a:prstGeom>
            <a:noFill/>
            <a:ln>
              <a:noFill/>
            </a:ln>
          </p:spPr>
          <p:txBody>
            <a:bodyPr wrap="square" rtlCol="0">
              <a:spAutoFit/>
            </a:bodyPr>
            <a:lstStyle/>
            <a:p>
              <a:r>
                <a:rPr lang="en-US" altLang="zh-CN" dirty="0">
                  <a:latin typeface="+mj-lt"/>
                  <a:cs typeface="Biome" panose="020B0503030204020804" pitchFamily="34" charset="0"/>
                </a:rPr>
                <a:t>33%</a:t>
              </a:r>
              <a:r>
                <a:rPr lang="zh-CN" altLang="en-US" sz="1600" dirty="0">
                  <a:latin typeface="+mj-lt"/>
                  <a:cs typeface="Biome" panose="020B0503030204020804" pitchFamily="34" charset="0"/>
                </a:rPr>
                <a:t> </a:t>
              </a:r>
              <a:r>
                <a:rPr lang="en-US" altLang="zh-CN" sz="1400" dirty="0">
                  <a:latin typeface="Avenir Book" panose="02000503020000020003" pitchFamily="2" charset="0"/>
                  <a:cs typeface="Biome" panose="020B0503030204020804" pitchFamily="34" charset="0"/>
                </a:rPr>
                <a:t>of</a:t>
              </a:r>
              <a:r>
                <a:rPr lang="zh-CN" altLang="en-US" sz="1400" dirty="0">
                  <a:latin typeface="Avenir Book" panose="02000503020000020003" pitchFamily="2" charset="0"/>
                  <a:cs typeface="Biome" panose="020B0503030204020804" pitchFamily="34" charset="0"/>
                </a:rPr>
                <a:t> </a:t>
              </a:r>
              <a:r>
                <a:rPr lang="en-US" altLang="zh-CN" sz="1400" dirty="0">
                  <a:latin typeface="Avenir Book" panose="02000503020000020003" pitchFamily="2" charset="0"/>
                  <a:cs typeface="Biome" panose="020B0503030204020804" pitchFamily="34" charset="0"/>
                </a:rPr>
                <a:t>work</a:t>
              </a:r>
              <a:r>
                <a:rPr lang="zh-CN" altLang="en-US" sz="1400" dirty="0">
                  <a:latin typeface="Avenir Book" panose="02000503020000020003" pitchFamily="2" charset="0"/>
                  <a:cs typeface="Biome" panose="020B0503030204020804" pitchFamily="34" charset="0"/>
                </a:rPr>
                <a:t> </a:t>
              </a:r>
              <a:r>
                <a:rPr lang="en-US" sz="1400" dirty="0">
                  <a:latin typeface="Avenir Book" panose="02000503020000020003" pitchFamily="2" charset="0"/>
                  <a:cs typeface="Biome" panose="020B0503030204020804" pitchFamily="34" charset="0"/>
                </a:rPr>
                <a:t>injuries</a:t>
              </a:r>
              <a:r>
                <a:rPr lang="zh-CN" altLang="en-US" sz="1400" dirty="0">
                  <a:latin typeface="Avenir Book" panose="02000503020000020003" pitchFamily="2" charset="0"/>
                  <a:cs typeface="Biome" panose="020B0503030204020804" pitchFamily="34" charset="0"/>
                </a:rPr>
                <a:t> </a:t>
              </a:r>
              <a:r>
                <a:rPr lang="en-US" altLang="zh-CN" sz="1400" dirty="0">
                  <a:latin typeface="Avenir Book" panose="02000503020000020003" pitchFamily="2" charset="0"/>
                  <a:cs typeface="Biome" panose="020B0503030204020804" pitchFamily="34" charset="0"/>
                </a:rPr>
                <a:t>are</a:t>
              </a:r>
              <a:r>
                <a:rPr lang="zh-CN" altLang="en-US" sz="1400" dirty="0">
                  <a:latin typeface="Avenir Book" panose="02000503020000020003" pitchFamily="2" charset="0"/>
                  <a:cs typeface="Biome" panose="020B0503030204020804" pitchFamily="34" charset="0"/>
                </a:rPr>
                <a:t> </a:t>
              </a:r>
              <a:r>
                <a:rPr lang="en-US" altLang="zh-CN" sz="1400" dirty="0">
                  <a:latin typeface="Avenir Book" panose="02000503020000020003" pitchFamily="2" charset="0"/>
                  <a:cs typeface="Biome" panose="020B0503030204020804" pitchFamily="34" charset="0"/>
                </a:rPr>
                <a:t>posture-related</a:t>
              </a:r>
              <a:endParaRPr lang="en-US" sz="1400" dirty="0">
                <a:latin typeface="Avenir Book" panose="02000503020000020003" pitchFamily="2" charset="0"/>
                <a:cs typeface="Biome" panose="020B0503030204020804" pitchFamily="34" charset="0"/>
              </a:endParaRPr>
            </a:p>
          </p:txBody>
        </p:sp>
        <p:cxnSp>
          <p:nvCxnSpPr>
            <p:cNvPr id="58" name="Straight Connector 57">
              <a:extLst>
                <a:ext uri="{FF2B5EF4-FFF2-40B4-BE49-F238E27FC236}">
                  <a16:creationId xmlns:a16="http://schemas.microsoft.com/office/drawing/2014/main" id="{D6272981-9795-9340-8462-38E3389CBAD0}"/>
                </a:ext>
              </a:extLst>
            </p:cNvPr>
            <p:cNvCxnSpPr>
              <a:cxnSpLocks/>
            </p:cNvCxnSpPr>
            <p:nvPr/>
          </p:nvCxnSpPr>
          <p:spPr>
            <a:xfrm>
              <a:off x="10972801" y="5375917"/>
              <a:ext cx="759110" cy="0"/>
            </a:xfrm>
            <a:prstGeom prst="line">
              <a:avLst/>
            </a:prstGeom>
            <a:ln w="19050">
              <a:solidFill>
                <a:srgbClr val="1FADA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657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81A48A6-FCE8-B94B-911F-4E3137CF3064}"/>
              </a:ext>
            </a:extLst>
          </p:cNvPr>
          <p:cNvSpPr/>
          <p:nvPr/>
        </p:nvSpPr>
        <p:spPr>
          <a:xfrm>
            <a:off x="0" y="4172527"/>
            <a:ext cx="12178145" cy="1371600"/>
          </a:xfrm>
          <a:prstGeom prst="rect">
            <a:avLst/>
          </a:prstGeom>
          <a:gradFill>
            <a:gsLst>
              <a:gs pos="64000">
                <a:schemeClr val="bg1">
                  <a:alpha val="15000"/>
                  <a:lumMod val="84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41F3-522D-B04F-BBC1-466F58779216}"/>
              </a:ext>
            </a:extLst>
          </p:cNvPr>
          <p:cNvSpPr/>
          <p:nvPr/>
        </p:nvSpPr>
        <p:spPr>
          <a:xfrm rot="10800000">
            <a:off x="13853" y="4129662"/>
            <a:ext cx="12178145" cy="1421477"/>
          </a:xfrm>
          <a:prstGeom prst="rect">
            <a:avLst/>
          </a:prstGeom>
          <a:gradFill>
            <a:gsLst>
              <a:gs pos="64000">
                <a:schemeClr val="bg1">
                  <a:alpha val="15000"/>
                  <a:lumMod val="84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CC24290-5A8A-DA46-9360-CB379F5E2A0D}"/>
              </a:ext>
            </a:extLst>
          </p:cNvPr>
          <p:cNvPicPr>
            <a:picLocks noChangeAspect="1"/>
          </p:cNvPicPr>
          <p:nvPr/>
        </p:nvPicPr>
        <p:blipFill rotWithShape="1">
          <a:blip r:embed="rId3"/>
          <a:srcRect t="3666" r="3971"/>
          <a:stretch/>
        </p:blipFill>
        <p:spPr>
          <a:xfrm>
            <a:off x="8293843" y="2264730"/>
            <a:ext cx="3274701" cy="3285120"/>
          </a:xfrm>
          <a:prstGeom prst="rect">
            <a:avLst/>
          </a:prstGeom>
        </p:spPr>
      </p:pic>
      <p:grpSp>
        <p:nvGrpSpPr>
          <p:cNvPr id="4" name="Group 3">
            <a:extLst>
              <a:ext uri="{FF2B5EF4-FFF2-40B4-BE49-F238E27FC236}">
                <a16:creationId xmlns:a16="http://schemas.microsoft.com/office/drawing/2014/main" id="{883395AF-8B7E-4643-A754-CC8540A24A39}"/>
              </a:ext>
            </a:extLst>
          </p:cNvPr>
          <p:cNvGrpSpPr/>
          <p:nvPr/>
        </p:nvGrpSpPr>
        <p:grpSpPr>
          <a:xfrm>
            <a:off x="872649" y="685567"/>
            <a:ext cx="9116477" cy="917493"/>
            <a:chOff x="881059" y="745016"/>
            <a:chExt cx="6903884" cy="917493"/>
          </a:xfrm>
        </p:grpSpPr>
        <p:sp>
          <p:nvSpPr>
            <p:cNvPr id="5" name="Rectangle 4">
              <a:extLst>
                <a:ext uri="{FF2B5EF4-FFF2-40B4-BE49-F238E27FC236}">
                  <a16:creationId xmlns:a16="http://schemas.microsoft.com/office/drawing/2014/main" id="{26AAB93F-A97C-1743-B915-951C2E76E7CB}"/>
                </a:ext>
              </a:extLst>
            </p:cNvPr>
            <p:cNvSpPr/>
            <p:nvPr/>
          </p:nvSpPr>
          <p:spPr>
            <a:xfrm>
              <a:off x="881059" y="745016"/>
              <a:ext cx="6903884" cy="523220"/>
            </a:xfrm>
            <a:prstGeom prst="rect">
              <a:avLst/>
            </a:prstGeom>
          </p:spPr>
          <p:txBody>
            <a:bodyPr wrap="square">
              <a:spAutoFit/>
            </a:bodyPr>
            <a:lstStyle/>
            <a:p>
              <a:r>
                <a:rPr lang="en-US" altLang="zh-CN" sz="2800" dirty="0">
                  <a:effectLst/>
                  <a:latin typeface="Avenir Next" panose="020B0503020202020204" pitchFamily="34" charset="0"/>
                </a:rPr>
                <a:t>CURRENT</a:t>
              </a:r>
              <a:r>
                <a:rPr lang="zh-CN" altLang="en-US" sz="2800" dirty="0">
                  <a:effectLst/>
                  <a:latin typeface="Avenir Next" panose="020B0503020202020204" pitchFamily="34" charset="0"/>
                </a:rPr>
                <a:t> </a:t>
              </a:r>
              <a:r>
                <a:rPr lang="en-US" altLang="zh-CN" sz="2800" dirty="0">
                  <a:effectLst/>
                  <a:latin typeface="Avenir Next" panose="020B0503020202020204" pitchFamily="34" charset="0"/>
                </a:rPr>
                <a:t>SOLUTIONS</a:t>
              </a:r>
              <a:r>
                <a:rPr lang="zh-CN" altLang="en-US" sz="2800" dirty="0">
                  <a:effectLst/>
                  <a:latin typeface="Avenir Next" panose="020B0503020202020204" pitchFamily="34" charset="0"/>
                </a:rPr>
                <a:t> </a:t>
              </a:r>
              <a:r>
                <a:rPr lang="en-US" altLang="zh-CN" sz="2800" dirty="0">
                  <a:effectLst/>
                  <a:latin typeface="Avenir Next" panose="020B0503020202020204" pitchFamily="34" charset="0"/>
                </a:rPr>
                <a:t>FOR</a:t>
              </a:r>
              <a:r>
                <a:rPr lang="zh-CN" altLang="en-US" sz="2800" dirty="0">
                  <a:effectLst/>
                  <a:latin typeface="Avenir Next" panose="020B0503020202020204" pitchFamily="34" charset="0"/>
                </a:rPr>
                <a:t> </a:t>
              </a:r>
              <a:r>
                <a:rPr lang="en-US" altLang="zh-CN" sz="2800" dirty="0">
                  <a:effectLst/>
                  <a:latin typeface="Avenir Next" panose="020B0503020202020204" pitchFamily="34" charset="0"/>
                </a:rPr>
                <a:t>POSTURE</a:t>
              </a:r>
              <a:r>
                <a:rPr lang="zh-CN" altLang="en-US" sz="2800" dirty="0">
                  <a:effectLst/>
                  <a:latin typeface="Avenir Next" panose="020B0503020202020204" pitchFamily="34" charset="0"/>
                </a:rPr>
                <a:t> </a:t>
              </a:r>
              <a:r>
                <a:rPr lang="en-US" altLang="zh-CN" sz="2800" dirty="0">
                  <a:effectLst/>
                  <a:latin typeface="Avenir Next" panose="020B0503020202020204" pitchFamily="34" charset="0"/>
                </a:rPr>
                <a:t>CORRECTION</a:t>
              </a:r>
              <a:r>
                <a:rPr lang="zh-CN" altLang="en-US" sz="2800" dirty="0">
                  <a:effectLst/>
                  <a:latin typeface="Avenir Next" panose="020B0503020202020204" pitchFamily="34" charset="0"/>
                </a:rPr>
                <a:t>  </a:t>
              </a:r>
              <a:endParaRPr lang="en-CA" sz="2800" dirty="0">
                <a:effectLst/>
                <a:latin typeface="Avenir Next" panose="020B0503020202020204" pitchFamily="34" charset="0"/>
              </a:endParaRPr>
            </a:p>
          </p:txBody>
        </p:sp>
        <p:sp>
          <p:nvSpPr>
            <p:cNvPr id="6" name="TextBox 5">
              <a:extLst>
                <a:ext uri="{FF2B5EF4-FFF2-40B4-BE49-F238E27FC236}">
                  <a16:creationId xmlns:a16="http://schemas.microsoft.com/office/drawing/2014/main" id="{E69B099C-635A-7448-B60B-582F0E8E01DC}"/>
                </a:ext>
              </a:extLst>
            </p:cNvPr>
            <p:cNvSpPr txBox="1"/>
            <p:nvPr/>
          </p:nvSpPr>
          <p:spPr>
            <a:xfrm>
              <a:off x="881059" y="1231622"/>
              <a:ext cx="6620601" cy="430887"/>
            </a:xfrm>
            <a:prstGeom prst="rect">
              <a:avLst/>
            </a:prstGeom>
            <a:noFill/>
          </p:spPr>
          <p:txBody>
            <a:bodyPr wrap="square" rtlCol="0">
              <a:spAutoFit/>
            </a:bodyPr>
            <a:lstStyle/>
            <a:p>
              <a:r>
                <a:rPr lang="en-US" altLang="zh-CN" sz="2200" dirty="0">
                  <a:solidFill>
                    <a:srgbClr val="009A97"/>
                  </a:solidFill>
                </a:rPr>
                <a:t>The</a:t>
              </a:r>
              <a:r>
                <a:rPr lang="zh-CN" altLang="en-US" sz="2200" dirty="0">
                  <a:solidFill>
                    <a:srgbClr val="009A97"/>
                  </a:solidFill>
                </a:rPr>
                <a:t> </a:t>
              </a:r>
              <a:r>
                <a:rPr lang="en-US" altLang="zh-CN" sz="2200" dirty="0">
                  <a:solidFill>
                    <a:srgbClr val="009A97"/>
                  </a:solidFill>
                </a:rPr>
                <a:t>current</a:t>
              </a:r>
              <a:r>
                <a:rPr lang="zh-CN" altLang="en-US" sz="2200" dirty="0">
                  <a:solidFill>
                    <a:srgbClr val="009A97"/>
                  </a:solidFill>
                </a:rPr>
                <a:t> </a:t>
              </a:r>
              <a:r>
                <a:rPr lang="en-US" altLang="zh-CN" sz="2200" dirty="0">
                  <a:solidFill>
                    <a:srgbClr val="009A97"/>
                  </a:solidFill>
                </a:rPr>
                <a:t>products</a:t>
              </a:r>
              <a:r>
                <a:rPr lang="zh-CN" altLang="en-US" sz="2200" dirty="0">
                  <a:solidFill>
                    <a:srgbClr val="009A97"/>
                  </a:solidFill>
                </a:rPr>
                <a:t> </a:t>
              </a:r>
              <a:r>
                <a:rPr lang="en-US" altLang="zh-CN" sz="2200" dirty="0">
                  <a:solidFill>
                    <a:srgbClr val="009A97"/>
                  </a:solidFill>
                </a:rPr>
                <a:t>are</a:t>
              </a:r>
              <a:r>
                <a:rPr lang="zh-CN" altLang="en-US" sz="2200" dirty="0">
                  <a:solidFill>
                    <a:srgbClr val="009A97"/>
                  </a:solidFill>
                </a:rPr>
                <a:t> </a:t>
              </a:r>
              <a:r>
                <a:rPr lang="en-US" altLang="zh-CN" sz="2200" dirty="0">
                  <a:solidFill>
                    <a:srgbClr val="009A97"/>
                  </a:solidFill>
                </a:rPr>
                <a:t>still</a:t>
              </a:r>
              <a:r>
                <a:rPr lang="zh-CN" altLang="en-US" sz="2200" dirty="0">
                  <a:solidFill>
                    <a:srgbClr val="009A97"/>
                  </a:solidFill>
                </a:rPr>
                <a:t> </a:t>
              </a:r>
              <a:r>
                <a:rPr lang="en-US" altLang="zh-CN" sz="2200" dirty="0">
                  <a:solidFill>
                    <a:srgbClr val="009A97"/>
                  </a:solidFill>
                </a:rPr>
                <a:t>not</a:t>
              </a:r>
              <a:r>
                <a:rPr lang="zh-CN" altLang="en-US" sz="2200" dirty="0">
                  <a:solidFill>
                    <a:srgbClr val="009A97"/>
                  </a:solidFill>
                </a:rPr>
                <a:t> </a:t>
              </a:r>
              <a:r>
                <a:rPr lang="en-US" altLang="zh-CN" sz="2200" dirty="0">
                  <a:solidFill>
                    <a:srgbClr val="009A97"/>
                  </a:solidFill>
                </a:rPr>
                <a:t>effective</a:t>
              </a:r>
              <a:r>
                <a:rPr lang="zh-CN" altLang="en-US" sz="2200" dirty="0">
                  <a:solidFill>
                    <a:srgbClr val="009A97"/>
                  </a:solidFill>
                </a:rPr>
                <a:t> </a:t>
              </a:r>
              <a:r>
                <a:rPr lang="en-US" altLang="zh-CN" sz="2200" dirty="0">
                  <a:solidFill>
                    <a:srgbClr val="009A97"/>
                  </a:solidFill>
                </a:rPr>
                <a:t>to</a:t>
              </a:r>
              <a:r>
                <a:rPr lang="zh-CN" altLang="en-US" sz="2200" dirty="0">
                  <a:solidFill>
                    <a:srgbClr val="009A97"/>
                  </a:solidFill>
                </a:rPr>
                <a:t> </a:t>
              </a:r>
              <a:r>
                <a:rPr lang="en-US" altLang="zh-CN" sz="2200" dirty="0">
                  <a:solidFill>
                    <a:srgbClr val="009A97"/>
                  </a:solidFill>
                </a:rPr>
                <a:t>solve</a:t>
              </a:r>
              <a:r>
                <a:rPr lang="zh-CN" altLang="en-US" sz="2200" dirty="0">
                  <a:solidFill>
                    <a:srgbClr val="009A97"/>
                  </a:solidFill>
                </a:rPr>
                <a:t> </a:t>
              </a:r>
              <a:r>
                <a:rPr lang="en-US" altLang="zh-CN" sz="2200" dirty="0">
                  <a:solidFill>
                    <a:srgbClr val="009A97"/>
                  </a:solidFill>
                </a:rPr>
                <a:t>posture</a:t>
              </a:r>
              <a:r>
                <a:rPr lang="zh-CN" altLang="en-US" sz="2200" dirty="0">
                  <a:solidFill>
                    <a:srgbClr val="009A97"/>
                  </a:solidFill>
                </a:rPr>
                <a:t> </a:t>
              </a:r>
              <a:r>
                <a:rPr lang="en-US" altLang="zh-CN" sz="2200" dirty="0">
                  <a:solidFill>
                    <a:srgbClr val="009A97"/>
                  </a:solidFill>
                </a:rPr>
                <a:t>problems</a:t>
              </a:r>
              <a:endParaRPr lang="en-US" sz="2200" dirty="0">
                <a:solidFill>
                  <a:srgbClr val="009A97"/>
                </a:solidFill>
              </a:endParaRPr>
            </a:p>
          </p:txBody>
        </p:sp>
      </p:grpSp>
      <p:pic>
        <p:nvPicPr>
          <p:cNvPr id="10" name="Picture 9">
            <a:extLst>
              <a:ext uri="{FF2B5EF4-FFF2-40B4-BE49-F238E27FC236}">
                <a16:creationId xmlns:a16="http://schemas.microsoft.com/office/drawing/2014/main" id="{30A3BE16-FB88-B947-ADEE-F8D0BB7ED9B4}"/>
              </a:ext>
            </a:extLst>
          </p:cNvPr>
          <p:cNvPicPr>
            <a:picLocks noChangeAspect="1"/>
          </p:cNvPicPr>
          <p:nvPr/>
        </p:nvPicPr>
        <p:blipFill>
          <a:blip r:embed="rId4"/>
          <a:stretch>
            <a:fillRect/>
          </a:stretch>
        </p:blipFill>
        <p:spPr>
          <a:xfrm>
            <a:off x="0" y="2260597"/>
            <a:ext cx="3276000" cy="3276000"/>
          </a:xfrm>
          <a:prstGeom prst="rect">
            <a:avLst/>
          </a:prstGeom>
        </p:spPr>
      </p:pic>
      <p:pic>
        <p:nvPicPr>
          <p:cNvPr id="12" name="Picture 11">
            <a:extLst>
              <a:ext uri="{FF2B5EF4-FFF2-40B4-BE49-F238E27FC236}">
                <a16:creationId xmlns:a16="http://schemas.microsoft.com/office/drawing/2014/main" id="{0B84D77E-D40F-984E-AEE0-43F6AE8AE4BA}"/>
              </a:ext>
            </a:extLst>
          </p:cNvPr>
          <p:cNvPicPr>
            <a:picLocks noChangeAspect="1"/>
          </p:cNvPicPr>
          <p:nvPr/>
        </p:nvPicPr>
        <p:blipFill rotWithShape="1">
          <a:blip r:embed="rId5"/>
          <a:srcRect l="2385" r="5228"/>
          <a:stretch/>
        </p:blipFill>
        <p:spPr>
          <a:xfrm>
            <a:off x="4098029" y="2274451"/>
            <a:ext cx="3276000" cy="3276000"/>
          </a:xfrm>
          <a:prstGeom prst="rect">
            <a:avLst/>
          </a:prstGeom>
        </p:spPr>
      </p:pic>
      <p:sp>
        <p:nvSpPr>
          <p:cNvPr id="16" name="Rectangle 15">
            <a:extLst>
              <a:ext uri="{FF2B5EF4-FFF2-40B4-BE49-F238E27FC236}">
                <a16:creationId xmlns:a16="http://schemas.microsoft.com/office/drawing/2014/main" id="{F3DA6467-574B-EB41-A5EE-7500891F6EBA}"/>
              </a:ext>
            </a:extLst>
          </p:cNvPr>
          <p:cNvSpPr/>
          <p:nvPr/>
        </p:nvSpPr>
        <p:spPr>
          <a:xfrm>
            <a:off x="4585851" y="5072179"/>
            <a:ext cx="3729473" cy="478961"/>
          </a:xfrm>
          <a:prstGeom prst="rect">
            <a:avLst/>
          </a:prstGeom>
          <a:gradFill>
            <a:gsLst>
              <a:gs pos="64000">
                <a:schemeClr val="bg1">
                  <a:alpha val="15000"/>
                  <a:lumMod val="84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DDB9852-B86B-BF4C-9A79-EA97D6FE6025}"/>
              </a:ext>
            </a:extLst>
          </p:cNvPr>
          <p:cNvSpPr/>
          <p:nvPr/>
        </p:nvSpPr>
        <p:spPr>
          <a:xfrm>
            <a:off x="8853058" y="5101503"/>
            <a:ext cx="3337200" cy="475875"/>
          </a:xfrm>
          <a:prstGeom prst="rect">
            <a:avLst/>
          </a:prstGeom>
          <a:gradFill>
            <a:gsLst>
              <a:gs pos="64000">
                <a:schemeClr val="bg1">
                  <a:alpha val="15000"/>
                  <a:lumMod val="84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4587157-97E4-CC4F-934C-F62BF8A25246}"/>
              </a:ext>
            </a:extLst>
          </p:cNvPr>
          <p:cNvSpPr/>
          <p:nvPr/>
        </p:nvSpPr>
        <p:spPr>
          <a:xfrm>
            <a:off x="489494" y="5101504"/>
            <a:ext cx="3625306" cy="459249"/>
          </a:xfrm>
          <a:prstGeom prst="rect">
            <a:avLst/>
          </a:prstGeom>
          <a:gradFill>
            <a:gsLst>
              <a:gs pos="64000">
                <a:schemeClr val="bg1">
                  <a:alpha val="15000"/>
                  <a:lumMod val="84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9373A53-D119-504B-9093-87CE35C3E494}"/>
              </a:ext>
            </a:extLst>
          </p:cNvPr>
          <p:cNvSpPr/>
          <p:nvPr/>
        </p:nvSpPr>
        <p:spPr>
          <a:xfrm>
            <a:off x="488522" y="5101504"/>
            <a:ext cx="3634516" cy="454169"/>
          </a:xfrm>
          <a:prstGeom prst="rect">
            <a:avLst/>
          </a:prstGeom>
          <a:gradFill>
            <a:gsLst>
              <a:gs pos="100000">
                <a:schemeClr val="bg1">
                  <a:lumMod val="84000"/>
                  <a:alpha val="10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403BC3-8238-0646-BC98-A3C463B81EB7}"/>
              </a:ext>
            </a:extLst>
          </p:cNvPr>
          <p:cNvSpPr/>
          <p:nvPr/>
        </p:nvSpPr>
        <p:spPr>
          <a:xfrm>
            <a:off x="443346" y="5157752"/>
            <a:ext cx="1196225" cy="369332"/>
          </a:xfrm>
          <a:prstGeom prst="rect">
            <a:avLst/>
          </a:prstGeom>
        </p:spPr>
        <p:txBody>
          <a:bodyPr wrap="none">
            <a:spAutoFit/>
          </a:bodyPr>
          <a:lstStyle/>
          <a:p>
            <a:r>
              <a:rPr lang="en-US" altLang="zh-CN" dirty="0"/>
              <a:t>Back</a:t>
            </a:r>
            <a:r>
              <a:rPr lang="zh-CN" altLang="en-US" dirty="0"/>
              <a:t> </a:t>
            </a:r>
            <a:r>
              <a:rPr lang="en-US" altLang="zh-CN" dirty="0"/>
              <a:t>brace</a:t>
            </a:r>
            <a:endParaRPr lang="en-US" dirty="0"/>
          </a:p>
        </p:txBody>
      </p:sp>
      <p:sp>
        <p:nvSpPr>
          <p:cNvPr id="52" name="Rectangle 51">
            <a:extLst>
              <a:ext uri="{FF2B5EF4-FFF2-40B4-BE49-F238E27FC236}">
                <a16:creationId xmlns:a16="http://schemas.microsoft.com/office/drawing/2014/main" id="{BAF08741-FC20-E743-B9AC-FE10FEC0B3C4}"/>
              </a:ext>
            </a:extLst>
          </p:cNvPr>
          <p:cNvSpPr/>
          <p:nvPr/>
        </p:nvSpPr>
        <p:spPr>
          <a:xfrm>
            <a:off x="4585446" y="5080880"/>
            <a:ext cx="3729879" cy="470739"/>
          </a:xfrm>
          <a:prstGeom prst="rect">
            <a:avLst/>
          </a:prstGeom>
          <a:gradFill>
            <a:gsLst>
              <a:gs pos="64000">
                <a:schemeClr val="bg1">
                  <a:lumMod val="84000"/>
                  <a:alpha val="10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73B1A84C-D74D-3F44-8C16-425EA7BF63AB}"/>
              </a:ext>
            </a:extLst>
          </p:cNvPr>
          <p:cNvSpPr/>
          <p:nvPr/>
        </p:nvSpPr>
        <p:spPr>
          <a:xfrm>
            <a:off x="8854800" y="5101504"/>
            <a:ext cx="3337200" cy="457294"/>
          </a:xfrm>
          <a:prstGeom prst="rect">
            <a:avLst/>
          </a:prstGeom>
          <a:gradFill>
            <a:gsLst>
              <a:gs pos="64000">
                <a:schemeClr val="bg1">
                  <a:lumMod val="84000"/>
                  <a:alpha val="10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A635B1-E283-9A4B-A5C4-FE7E8D6F8726}"/>
              </a:ext>
            </a:extLst>
          </p:cNvPr>
          <p:cNvSpPr/>
          <p:nvPr/>
        </p:nvSpPr>
        <p:spPr>
          <a:xfrm>
            <a:off x="4559605" y="5141884"/>
            <a:ext cx="2837315" cy="369332"/>
          </a:xfrm>
          <a:prstGeom prst="rect">
            <a:avLst/>
          </a:prstGeom>
        </p:spPr>
        <p:txBody>
          <a:bodyPr wrap="none">
            <a:spAutoFit/>
          </a:bodyPr>
          <a:lstStyle/>
          <a:p>
            <a:r>
              <a:rPr lang="en-US" altLang="zh-CN" dirty="0"/>
              <a:t>M</a:t>
            </a:r>
            <a:r>
              <a:rPr lang="en-CA" dirty="0"/>
              <a:t>uscle </a:t>
            </a:r>
            <a:r>
              <a:rPr lang="en-US" altLang="zh-CN" dirty="0"/>
              <a:t>c</a:t>
            </a:r>
            <a:r>
              <a:rPr lang="en-CA" dirty="0"/>
              <a:t>ontraction </a:t>
            </a:r>
            <a:r>
              <a:rPr lang="en-US" altLang="zh-CN" dirty="0"/>
              <a:t>d</a:t>
            </a:r>
            <a:r>
              <a:rPr lang="en-CA" dirty="0"/>
              <a:t>etector</a:t>
            </a:r>
            <a:endParaRPr lang="en-US" dirty="0"/>
          </a:p>
        </p:txBody>
      </p:sp>
      <p:sp>
        <p:nvSpPr>
          <p:cNvPr id="25" name="Rectangle 24">
            <a:extLst>
              <a:ext uri="{FF2B5EF4-FFF2-40B4-BE49-F238E27FC236}">
                <a16:creationId xmlns:a16="http://schemas.microsoft.com/office/drawing/2014/main" id="{7844A9DC-8D27-0C41-8D68-84362298805B}"/>
              </a:ext>
            </a:extLst>
          </p:cNvPr>
          <p:cNvSpPr>
            <a:spLocks/>
          </p:cNvSpPr>
          <p:nvPr/>
        </p:nvSpPr>
        <p:spPr>
          <a:xfrm>
            <a:off x="624304" y="694650"/>
            <a:ext cx="120906" cy="864000"/>
          </a:xfrm>
          <a:prstGeom prst="rect">
            <a:avLst/>
          </a:prstGeom>
          <a:solidFill>
            <a:srgbClr val="17C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highlight>
                <a:srgbClr val="009A97"/>
              </a:highlight>
            </a:endParaRPr>
          </a:p>
        </p:txBody>
      </p:sp>
      <p:sp>
        <p:nvSpPr>
          <p:cNvPr id="21" name="Rectangle 20">
            <a:extLst>
              <a:ext uri="{FF2B5EF4-FFF2-40B4-BE49-F238E27FC236}">
                <a16:creationId xmlns:a16="http://schemas.microsoft.com/office/drawing/2014/main" id="{110A11C5-226F-3C41-8EC3-00952A643E11}"/>
              </a:ext>
            </a:extLst>
          </p:cNvPr>
          <p:cNvSpPr/>
          <p:nvPr/>
        </p:nvSpPr>
        <p:spPr>
          <a:xfrm>
            <a:off x="8900907" y="5118828"/>
            <a:ext cx="2163028" cy="369332"/>
          </a:xfrm>
          <a:prstGeom prst="rect">
            <a:avLst/>
          </a:prstGeom>
        </p:spPr>
        <p:txBody>
          <a:bodyPr wrap="none">
            <a:spAutoFit/>
          </a:bodyPr>
          <a:lstStyle/>
          <a:p>
            <a:r>
              <a:rPr lang="en-US" altLang="zh-CN" dirty="0"/>
              <a:t>E</a:t>
            </a:r>
            <a:r>
              <a:rPr lang="en-CA" dirty="0"/>
              <a:t>rgonomics furniture</a:t>
            </a:r>
            <a:endParaRPr lang="en-US" dirty="0"/>
          </a:p>
        </p:txBody>
      </p:sp>
    </p:spTree>
    <p:extLst>
      <p:ext uri="{BB962C8B-B14F-4D97-AF65-F5344CB8AC3E}">
        <p14:creationId xmlns:p14="http://schemas.microsoft.com/office/powerpoint/2010/main" val="2596726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a:hlinkClick r:id="" action="ppaction://media"/>
            <a:extLst>
              <a:ext uri="{FF2B5EF4-FFF2-40B4-BE49-F238E27FC236}">
                <a16:creationId xmlns:a16="http://schemas.microsoft.com/office/drawing/2014/main" id="{3D8974AC-EF65-414C-A14E-88FB1845381E}"/>
              </a:ext>
            </a:extLst>
          </p:cNvPr>
          <p:cNvPicPr>
            <a:picLocks noChangeAspect="1"/>
          </p:cNvPicPr>
          <p:nvPr>
            <a:videoFile r:link="rId1"/>
            <p:extLst>
              <p:ext uri="{DAA4B4D4-6D71-4841-9C94-3DE7FCFB9230}">
                <p14:media xmlns:p14="http://schemas.microsoft.com/office/powerpoint/2010/main" r:embed="rId2">
                  <p14:trim end="33585.2333"/>
                </p14:media>
              </p:ext>
            </p:extLst>
          </p:nvPr>
        </p:nvPicPr>
        <p:blipFill>
          <a:blip r:embed="rId5"/>
          <a:stretch>
            <a:fillRect/>
          </a:stretch>
        </p:blipFill>
        <p:spPr>
          <a:xfrm>
            <a:off x="13447" y="13447"/>
            <a:ext cx="12192000" cy="6858000"/>
          </a:xfrm>
          <a:prstGeom prst="rect">
            <a:avLst/>
          </a:prstGeom>
        </p:spPr>
      </p:pic>
      <p:grpSp>
        <p:nvGrpSpPr>
          <p:cNvPr id="4" name="Group 3">
            <a:extLst>
              <a:ext uri="{FF2B5EF4-FFF2-40B4-BE49-F238E27FC236}">
                <a16:creationId xmlns:a16="http://schemas.microsoft.com/office/drawing/2014/main" id="{88BA01F7-E9B2-EA4C-AC9D-42101C2CBDA9}"/>
              </a:ext>
            </a:extLst>
          </p:cNvPr>
          <p:cNvGrpSpPr/>
          <p:nvPr/>
        </p:nvGrpSpPr>
        <p:grpSpPr>
          <a:xfrm>
            <a:off x="536427" y="199193"/>
            <a:ext cx="9874163" cy="988609"/>
            <a:chOff x="692989" y="792199"/>
            <a:chExt cx="7343629" cy="662131"/>
          </a:xfrm>
        </p:grpSpPr>
        <p:sp>
          <p:nvSpPr>
            <p:cNvPr id="5" name="Rectangle 4">
              <a:extLst>
                <a:ext uri="{FF2B5EF4-FFF2-40B4-BE49-F238E27FC236}">
                  <a16:creationId xmlns:a16="http://schemas.microsoft.com/office/drawing/2014/main" id="{65754A98-AF42-D24E-9C8D-523352ABCFAA}"/>
                </a:ext>
              </a:extLst>
            </p:cNvPr>
            <p:cNvSpPr/>
            <p:nvPr/>
          </p:nvSpPr>
          <p:spPr>
            <a:xfrm>
              <a:off x="870433" y="812001"/>
              <a:ext cx="7166185" cy="350432"/>
            </a:xfrm>
            <a:prstGeom prst="rect">
              <a:avLst/>
            </a:prstGeom>
          </p:spPr>
          <p:txBody>
            <a:bodyPr wrap="square">
              <a:spAutoFit/>
            </a:bodyPr>
            <a:lstStyle/>
            <a:p>
              <a:r>
                <a:rPr lang="en-US" altLang="zh-CN" sz="2800" b="1" dirty="0">
                  <a:solidFill>
                    <a:schemeClr val="tx1">
                      <a:lumMod val="65000"/>
                      <a:lumOff val="35000"/>
                    </a:schemeClr>
                  </a:solidFill>
                  <a:latin typeface="Consolas" panose="020B0609020204030204" pitchFamily="49" charset="0"/>
                  <a:cs typeface="Consolas" panose="020B0609020204030204" pitchFamily="49" charset="0"/>
                </a:rPr>
                <a:t>Sit-Up!</a:t>
              </a:r>
              <a:endParaRPr lang="en-US" sz="2800" b="1" dirty="0">
                <a:solidFill>
                  <a:schemeClr val="tx1">
                    <a:lumMod val="65000"/>
                    <a:lumOff val="35000"/>
                  </a:schemeClr>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D166F4E-43F2-7F43-9ABD-AA5741E12878}"/>
                </a:ext>
              </a:extLst>
            </p:cNvPr>
            <p:cNvSpPr txBox="1"/>
            <p:nvPr/>
          </p:nvSpPr>
          <p:spPr>
            <a:xfrm>
              <a:off x="881059" y="1145125"/>
              <a:ext cx="6620601" cy="309205"/>
            </a:xfrm>
            <a:prstGeom prst="rect">
              <a:avLst/>
            </a:prstGeom>
            <a:noFill/>
          </p:spPr>
          <p:txBody>
            <a:bodyPr wrap="square" rtlCol="0">
              <a:spAutoFit/>
            </a:bodyPr>
            <a:lstStyle/>
            <a:p>
              <a:pPr>
                <a:spcAft>
                  <a:spcPts val="600"/>
                </a:spcAft>
              </a:pPr>
              <a:r>
                <a:rPr lang="en-US" altLang="zh-CN" sz="2400" dirty="0">
                  <a:solidFill>
                    <a:srgbClr val="17C2A2"/>
                  </a:solidFill>
                  <a:latin typeface="Avenir Book" panose="02000503020000020003" pitchFamily="2" charset="0"/>
                  <a:cs typeface="Arial" panose="020B0604020202020204" pitchFamily="34" charset="0"/>
                </a:rPr>
                <a:t>T</a:t>
              </a:r>
              <a:r>
                <a:rPr lang="en-CA" sz="2400" dirty="0">
                  <a:solidFill>
                    <a:srgbClr val="17C2A2"/>
                  </a:solidFill>
                  <a:latin typeface="Avenir Book" panose="02000503020000020003" pitchFamily="2" charset="0"/>
                  <a:cs typeface="Arial" panose="020B0604020202020204" pitchFamily="34" charset="0"/>
                </a:rPr>
                <a:t>he personalized AI posture practitioner</a:t>
              </a:r>
              <a:endParaRPr lang="en-US" sz="2400" dirty="0">
                <a:solidFill>
                  <a:srgbClr val="17C2A2"/>
                </a:solidFill>
                <a:latin typeface="Avenir Book" panose="02000503020000020003" pitchFamily="2" charset="0"/>
                <a:cs typeface="Arial" panose="020B0604020202020204" pitchFamily="34" charset="0"/>
              </a:endParaRPr>
            </a:p>
          </p:txBody>
        </p:sp>
        <p:sp>
          <p:nvSpPr>
            <p:cNvPr id="7" name="Rectangle 6">
              <a:extLst>
                <a:ext uri="{FF2B5EF4-FFF2-40B4-BE49-F238E27FC236}">
                  <a16:creationId xmlns:a16="http://schemas.microsoft.com/office/drawing/2014/main" id="{23A23390-627D-C74E-8D77-3FAA63BE75BB}"/>
                </a:ext>
              </a:extLst>
            </p:cNvPr>
            <p:cNvSpPr/>
            <p:nvPr/>
          </p:nvSpPr>
          <p:spPr>
            <a:xfrm>
              <a:off x="692989" y="792199"/>
              <a:ext cx="92693" cy="639648"/>
            </a:xfrm>
            <a:prstGeom prst="rect">
              <a:avLst/>
            </a:prstGeom>
            <a:solidFill>
              <a:srgbClr val="17C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highlight>
                  <a:srgbClr val="009A97"/>
                </a:highlight>
                <a:latin typeface="Biome" panose="020B0503030204020804" pitchFamily="34" charset="0"/>
                <a:cs typeface="Biome" panose="020B0503030204020804" pitchFamily="34" charset="0"/>
              </a:endParaRPr>
            </a:p>
          </p:txBody>
        </p:sp>
      </p:grpSp>
      <p:pic>
        <p:nvPicPr>
          <p:cNvPr id="9" name="Picture 8" descr="A picture containing object, table&#10;&#10;Description automatically generated">
            <a:extLst>
              <a:ext uri="{FF2B5EF4-FFF2-40B4-BE49-F238E27FC236}">
                <a16:creationId xmlns:a16="http://schemas.microsoft.com/office/drawing/2014/main" id="{0F83D028-A8F8-784B-802A-E80569145E61}"/>
              </a:ext>
            </a:extLst>
          </p:cNvPr>
          <p:cNvPicPr>
            <a:picLocks noChangeAspect="1"/>
          </p:cNvPicPr>
          <p:nvPr/>
        </p:nvPicPr>
        <p:blipFill>
          <a:blip r:embed="rId6">
            <a:clrChange>
              <a:clrFrom>
                <a:srgbClr val="FFFFFF"/>
              </a:clrFrom>
              <a:clrTo>
                <a:srgbClr val="FFFFFF">
                  <a:alpha val="0"/>
                </a:srgbClr>
              </a:clrTo>
            </a:clrChange>
            <a:alphaModFix/>
            <a:lum bright="70000" contrast="-70000"/>
          </a:blip>
          <a:stretch>
            <a:fillRect/>
          </a:stretch>
        </p:blipFill>
        <p:spPr>
          <a:xfrm>
            <a:off x="10165867" y="5818884"/>
            <a:ext cx="2026133" cy="1139700"/>
          </a:xfrm>
          <a:prstGeom prst="rect">
            <a:avLst/>
          </a:prstGeom>
          <a:noFill/>
        </p:spPr>
      </p:pic>
    </p:spTree>
    <p:extLst>
      <p:ext uri="{BB962C8B-B14F-4D97-AF65-F5344CB8AC3E}">
        <p14:creationId xmlns:p14="http://schemas.microsoft.com/office/powerpoint/2010/main" val="380382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2" descr="A picture containing object, table&#10;&#10;Description automatically generated">
            <a:extLst>
              <a:ext uri="{FF2B5EF4-FFF2-40B4-BE49-F238E27FC236}">
                <a16:creationId xmlns:a16="http://schemas.microsoft.com/office/drawing/2014/main" id="{5679A083-02FF-C24F-9ECA-284378BA697F}"/>
              </a:ext>
            </a:extLst>
          </p:cNvPr>
          <p:cNvPicPr>
            <a:picLocks noChangeAspect="1"/>
          </p:cNvPicPr>
          <p:nvPr/>
        </p:nvPicPr>
        <p:blipFill>
          <a:blip r:embed="rId3">
            <a:clrChange>
              <a:clrFrom>
                <a:srgbClr val="FFFFFF"/>
              </a:clrFrom>
              <a:clrTo>
                <a:srgbClr val="FFFFFF">
                  <a:alpha val="0"/>
                </a:srgbClr>
              </a:clrTo>
            </a:clrChange>
            <a:alphaModFix/>
          </a:blip>
          <a:stretch>
            <a:fillRect/>
          </a:stretch>
        </p:blipFill>
        <p:spPr>
          <a:xfrm>
            <a:off x="10165867" y="5832600"/>
            <a:ext cx="2026133" cy="1139700"/>
          </a:xfrm>
          <a:prstGeom prst="rect">
            <a:avLst/>
          </a:prstGeom>
          <a:noFill/>
        </p:spPr>
      </p:pic>
      <p:cxnSp>
        <p:nvCxnSpPr>
          <p:cNvPr id="151" name="Straight Arrow Connector 150">
            <a:extLst>
              <a:ext uri="{FF2B5EF4-FFF2-40B4-BE49-F238E27FC236}">
                <a16:creationId xmlns:a16="http://schemas.microsoft.com/office/drawing/2014/main" id="{C333A9F6-99D4-404F-A401-65F72417C104}"/>
              </a:ext>
            </a:extLst>
          </p:cNvPr>
          <p:cNvCxnSpPr>
            <a:cxnSpLocks/>
          </p:cNvCxnSpPr>
          <p:nvPr/>
        </p:nvCxnSpPr>
        <p:spPr>
          <a:xfrm flipH="1">
            <a:off x="0" y="6607482"/>
            <a:ext cx="10201274" cy="0"/>
          </a:xfrm>
          <a:prstGeom prst="straightConnector1">
            <a:avLst/>
          </a:prstGeom>
          <a:ln w="22225">
            <a:gradFill>
              <a:gsLst>
                <a:gs pos="14000">
                  <a:srgbClr val="27A7A5"/>
                </a:gs>
                <a:gs pos="34000">
                  <a:srgbClr val="14C0A1"/>
                </a:gs>
                <a:gs pos="64000">
                  <a:schemeClr val="accent5">
                    <a:lumMod val="60000"/>
                    <a:lumOff val="40000"/>
                    <a:alpha val="93000"/>
                  </a:schemeClr>
                </a:gs>
                <a:gs pos="97000">
                  <a:srgbClr val="2FF1D0"/>
                </a:gs>
              </a:gsLst>
              <a:lin ang="9000000" scaled="0"/>
            </a:gra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8164DB8-5AE2-F34F-BDFB-2454593DB80B}"/>
              </a:ext>
            </a:extLst>
          </p:cNvPr>
          <p:cNvGrpSpPr/>
          <p:nvPr/>
        </p:nvGrpSpPr>
        <p:grpSpPr>
          <a:xfrm>
            <a:off x="2296183" y="1717965"/>
            <a:ext cx="9060663" cy="4279600"/>
            <a:chOff x="2112482" y="1731820"/>
            <a:chExt cx="9060663" cy="4279600"/>
          </a:xfrm>
        </p:grpSpPr>
        <p:sp>
          <p:nvSpPr>
            <p:cNvPr id="48" name="Rectangle 47">
              <a:extLst>
                <a:ext uri="{FF2B5EF4-FFF2-40B4-BE49-F238E27FC236}">
                  <a16:creationId xmlns:a16="http://schemas.microsoft.com/office/drawing/2014/main" id="{B5D121A5-3E90-7F41-9FA8-460B3BB4BE7F}"/>
                </a:ext>
              </a:extLst>
            </p:cNvPr>
            <p:cNvSpPr/>
            <p:nvPr/>
          </p:nvSpPr>
          <p:spPr>
            <a:xfrm>
              <a:off x="3674495" y="1731820"/>
              <a:ext cx="1534814" cy="484908"/>
            </a:xfrm>
            <a:prstGeom prst="rect">
              <a:avLst/>
            </a:prstGeom>
            <a:gradFill>
              <a:gsLst>
                <a:gs pos="62000">
                  <a:schemeClr val="bg1">
                    <a:lumMod val="84000"/>
                    <a:alpha val="33000"/>
                  </a:schemeClr>
                </a:gs>
                <a:gs pos="28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CFECA76F-3B60-1A47-82E6-ABE8E29E8606}"/>
                </a:ext>
              </a:extLst>
            </p:cNvPr>
            <p:cNvSpPr/>
            <p:nvPr/>
          </p:nvSpPr>
          <p:spPr>
            <a:xfrm>
              <a:off x="3078748" y="5404715"/>
              <a:ext cx="2587761" cy="512619"/>
            </a:xfrm>
            <a:prstGeom prst="rect">
              <a:avLst/>
            </a:prstGeom>
            <a:gradFill>
              <a:gsLst>
                <a:gs pos="62000">
                  <a:schemeClr val="bg1">
                    <a:lumMod val="84000"/>
                    <a:alpha val="33000"/>
                  </a:schemeClr>
                </a:gs>
                <a:gs pos="28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BB572C2-ADDE-DB4F-A120-C034166C5CCB}"/>
                </a:ext>
              </a:extLst>
            </p:cNvPr>
            <p:cNvSpPr/>
            <p:nvPr/>
          </p:nvSpPr>
          <p:spPr>
            <a:xfrm>
              <a:off x="7036098" y="2687781"/>
              <a:ext cx="2911467" cy="512619"/>
            </a:xfrm>
            <a:prstGeom prst="rect">
              <a:avLst/>
            </a:prstGeom>
            <a:gradFill>
              <a:gsLst>
                <a:gs pos="62000">
                  <a:schemeClr val="bg1">
                    <a:lumMod val="84000"/>
                    <a:alpha val="33000"/>
                  </a:schemeClr>
                </a:gs>
                <a:gs pos="28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639DF314-AD06-D846-B119-596A4658EE78}"/>
                </a:ext>
              </a:extLst>
            </p:cNvPr>
            <p:cNvGrpSpPr/>
            <p:nvPr/>
          </p:nvGrpSpPr>
          <p:grpSpPr>
            <a:xfrm>
              <a:off x="2112482" y="1814678"/>
              <a:ext cx="9060663" cy="4196742"/>
              <a:chOff x="2443494" y="1707671"/>
              <a:chExt cx="9060663" cy="4196742"/>
            </a:xfrm>
          </p:grpSpPr>
          <p:sp>
            <p:nvSpPr>
              <p:cNvPr id="174" name="Oval 173">
                <a:extLst>
                  <a:ext uri="{FF2B5EF4-FFF2-40B4-BE49-F238E27FC236}">
                    <a16:creationId xmlns:a16="http://schemas.microsoft.com/office/drawing/2014/main" id="{B2645CF6-91E6-BD49-A2A4-57C6C60A3C00}"/>
                  </a:ext>
                </a:extLst>
              </p:cNvPr>
              <p:cNvSpPr>
                <a:spLocks noChangeAspect="1"/>
              </p:cNvSpPr>
              <p:nvPr/>
            </p:nvSpPr>
            <p:spPr>
              <a:xfrm>
                <a:off x="7511141" y="3998687"/>
                <a:ext cx="648000" cy="648000"/>
              </a:xfrm>
              <a:prstGeom prst="ellipse">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7608073-635C-8D44-9EFB-A04EC3DD4FE3}"/>
                  </a:ext>
                </a:extLst>
              </p:cNvPr>
              <p:cNvSpPr>
                <a:spLocks noChangeAspect="1"/>
              </p:cNvSpPr>
              <p:nvPr/>
            </p:nvSpPr>
            <p:spPr>
              <a:xfrm>
                <a:off x="3026226" y="2706915"/>
                <a:ext cx="648000" cy="648000"/>
              </a:xfrm>
              <a:prstGeom prst="ellipse">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53DD888-BCBB-8046-AE63-66F4F01B76FD}"/>
                  </a:ext>
                </a:extLst>
              </p:cNvPr>
              <p:cNvSpPr>
                <a:spLocks noChangeAspect="1"/>
              </p:cNvSpPr>
              <p:nvPr/>
            </p:nvSpPr>
            <p:spPr>
              <a:xfrm>
                <a:off x="3077027" y="3976915"/>
                <a:ext cx="648000" cy="648000"/>
              </a:xfrm>
              <a:prstGeom prst="ellipse">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FFA0F285-79AD-F04A-98CD-2B3AF77C46FE}"/>
                  </a:ext>
                </a:extLst>
              </p:cNvPr>
              <p:cNvGrpSpPr/>
              <p:nvPr/>
            </p:nvGrpSpPr>
            <p:grpSpPr>
              <a:xfrm>
                <a:off x="2443494" y="1707671"/>
                <a:ext cx="9060663" cy="4196742"/>
                <a:chOff x="760160" y="1841468"/>
                <a:chExt cx="6599289" cy="3848564"/>
              </a:xfrm>
            </p:grpSpPr>
            <p:sp>
              <p:nvSpPr>
                <p:cNvPr id="184" name="Rectangle 183">
                  <a:extLst>
                    <a:ext uri="{FF2B5EF4-FFF2-40B4-BE49-F238E27FC236}">
                      <a16:creationId xmlns:a16="http://schemas.microsoft.com/office/drawing/2014/main" id="{7750F161-4552-9F4A-BF9A-63EE168E4844}"/>
                    </a:ext>
                  </a:extLst>
                </p:cNvPr>
                <p:cNvSpPr/>
                <p:nvPr/>
              </p:nvSpPr>
              <p:spPr>
                <a:xfrm>
                  <a:off x="1900470" y="1841468"/>
                  <a:ext cx="1048817" cy="429173"/>
                </a:xfrm>
                <a:prstGeom prst="rect">
                  <a:avLst/>
                </a:prstGeom>
                <a:gradFill>
                  <a:gsLst>
                    <a:gs pos="100000">
                      <a:srgbClr val="43C9B1">
                        <a:alpha val="93000"/>
                      </a:srgbClr>
                    </a:gs>
                    <a:gs pos="31000">
                      <a:srgbClr val="27A7A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ctangle 184">
                  <a:extLst>
                    <a:ext uri="{FF2B5EF4-FFF2-40B4-BE49-F238E27FC236}">
                      <a16:creationId xmlns:a16="http://schemas.microsoft.com/office/drawing/2014/main" id="{A45CC0F1-FCED-6F43-ACE7-AF5B94FEDC76}"/>
                    </a:ext>
                  </a:extLst>
                </p:cNvPr>
                <p:cNvSpPr/>
                <p:nvPr/>
              </p:nvSpPr>
              <p:spPr>
                <a:xfrm>
                  <a:off x="1378990" y="5236266"/>
                  <a:ext cx="1901912" cy="453766"/>
                </a:xfrm>
                <a:prstGeom prst="rect">
                  <a:avLst/>
                </a:prstGeom>
                <a:solidFill>
                  <a:srgbClr val="43C9B1">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3B3E119E-7320-434A-A333-3D5F4DA0EF19}"/>
                    </a:ext>
                  </a:extLst>
                </p:cNvPr>
                <p:cNvSpPr/>
                <p:nvPr/>
              </p:nvSpPr>
              <p:spPr>
                <a:xfrm>
                  <a:off x="4155989" y="2731325"/>
                  <a:ext cx="2237232" cy="463137"/>
                </a:xfrm>
                <a:prstGeom prst="rect">
                  <a:avLst/>
                </a:prstGeom>
                <a:solidFill>
                  <a:srgbClr val="27A7A5">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7" name="Group 186">
                  <a:extLst>
                    <a:ext uri="{FF2B5EF4-FFF2-40B4-BE49-F238E27FC236}">
                      <a16:creationId xmlns:a16="http://schemas.microsoft.com/office/drawing/2014/main" id="{310219CC-00EA-C240-93A5-9CE7AA62048E}"/>
                    </a:ext>
                  </a:extLst>
                </p:cNvPr>
                <p:cNvGrpSpPr/>
                <p:nvPr/>
              </p:nvGrpSpPr>
              <p:grpSpPr>
                <a:xfrm>
                  <a:off x="760160" y="1919657"/>
                  <a:ext cx="6599289" cy="3714578"/>
                  <a:chOff x="760160" y="1919657"/>
                  <a:chExt cx="6599289" cy="3714578"/>
                </a:xfrm>
              </p:grpSpPr>
              <p:grpSp>
                <p:nvGrpSpPr>
                  <p:cNvPr id="188" name="Group 187">
                    <a:extLst>
                      <a:ext uri="{FF2B5EF4-FFF2-40B4-BE49-F238E27FC236}">
                        <a16:creationId xmlns:a16="http://schemas.microsoft.com/office/drawing/2014/main" id="{FAAB00EF-9019-DC4F-B9A6-D98C89F3FBFE}"/>
                      </a:ext>
                    </a:extLst>
                  </p:cNvPr>
                  <p:cNvGrpSpPr/>
                  <p:nvPr/>
                </p:nvGrpSpPr>
                <p:grpSpPr>
                  <a:xfrm>
                    <a:off x="1692401" y="1919657"/>
                    <a:ext cx="5667048" cy="3714578"/>
                    <a:chOff x="1140052" y="1750722"/>
                    <a:chExt cx="5590380" cy="3426591"/>
                  </a:xfrm>
                </p:grpSpPr>
                <p:sp>
                  <p:nvSpPr>
                    <p:cNvPr id="192" name="TextBox 191">
                      <a:extLst>
                        <a:ext uri="{FF2B5EF4-FFF2-40B4-BE49-F238E27FC236}">
                          <a16:creationId xmlns:a16="http://schemas.microsoft.com/office/drawing/2014/main" id="{21060DCE-7EAD-1E41-8D05-B0923DF93A38}"/>
                        </a:ext>
                      </a:extLst>
                    </p:cNvPr>
                    <p:cNvSpPr txBox="1"/>
                    <p:nvPr/>
                  </p:nvSpPr>
                  <p:spPr>
                    <a:xfrm>
                      <a:off x="1674511" y="1750722"/>
                      <a:ext cx="843149" cy="286396"/>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User</a:t>
                      </a:r>
                    </a:p>
                  </p:txBody>
                </p:sp>
                <p:cxnSp>
                  <p:nvCxnSpPr>
                    <p:cNvPr id="193" name="Straight Arrow Connector 192">
                      <a:extLst>
                        <a:ext uri="{FF2B5EF4-FFF2-40B4-BE49-F238E27FC236}">
                          <a16:creationId xmlns:a16="http://schemas.microsoft.com/office/drawing/2014/main" id="{DF31B1F8-FD1D-7A4F-A9F2-C4F1830B9913}"/>
                        </a:ext>
                      </a:extLst>
                    </p:cNvPr>
                    <p:cNvCxnSpPr>
                      <a:cxnSpLocks/>
                    </p:cNvCxnSpPr>
                    <p:nvPr/>
                  </p:nvCxnSpPr>
                  <p:spPr>
                    <a:xfrm>
                      <a:off x="1737774" y="4180874"/>
                      <a:ext cx="0" cy="546356"/>
                    </a:xfrm>
                    <a:prstGeom prst="straightConnector1">
                      <a:avLst/>
                    </a:prstGeom>
                    <a:ln w="19050">
                      <a:solidFill>
                        <a:srgbClr val="00C2A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01C9A30B-46C2-4A4E-A039-B1735B186B3A}"/>
                        </a:ext>
                      </a:extLst>
                    </p:cNvPr>
                    <p:cNvSpPr txBox="1"/>
                    <p:nvPr/>
                  </p:nvSpPr>
                  <p:spPr>
                    <a:xfrm>
                      <a:off x="1140052" y="2701199"/>
                      <a:ext cx="2220685" cy="286396"/>
                    </a:xfrm>
                    <a:prstGeom prst="rect">
                      <a:avLst/>
                    </a:prstGeom>
                    <a:noFill/>
                  </p:spPr>
                  <p:txBody>
                    <a:bodyPr wrap="square" rtlCol="0">
                      <a:spAutoFit/>
                    </a:bodyPr>
                    <a:lstStyle/>
                    <a:p>
                      <a:r>
                        <a:rPr lang="en-US" altLang="zh-CN" sz="1600" b="1" dirty="0">
                          <a:solidFill>
                            <a:schemeClr val="tx1">
                              <a:lumMod val="75000"/>
                              <a:lumOff val="25000"/>
                            </a:schemeClr>
                          </a:solidFill>
                          <a:latin typeface="Arial" panose="020B0604020202020204" pitchFamily="34" charset="0"/>
                          <a:cs typeface="Arial" panose="020B0604020202020204" pitchFamily="34" charset="0"/>
                        </a:rPr>
                        <a:t>Detection</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by</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computer</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vision</a:t>
                      </a:r>
                      <a:endParaRPr lang="en-US" sz="1600" b="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95" name="Straight Arrow Connector 194">
                      <a:extLst>
                        <a:ext uri="{FF2B5EF4-FFF2-40B4-BE49-F238E27FC236}">
                          <a16:creationId xmlns:a16="http://schemas.microsoft.com/office/drawing/2014/main" id="{B8AC00F4-A856-9141-B139-268BE96C1C2C}"/>
                        </a:ext>
                      </a:extLst>
                    </p:cNvPr>
                    <p:cNvCxnSpPr>
                      <a:cxnSpLocks/>
                    </p:cNvCxnSpPr>
                    <p:nvPr/>
                  </p:nvCxnSpPr>
                  <p:spPr>
                    <a:xfrm>
                      <a:off x="1729497" y="3026733"/>
                      <a:ext cx="0" cy="548169"/>
                    </a:xfrm>
                    <a:prstGeom prst="straightConnector1">
                      <a:avLst/>
                    </a:prstGeom>
                    <a:ln w="19050">
                      <a:solidFill>
                        <a:srgbClr val="00C2A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82ABC89F-DF3B-7A42-A4E5-E21220A91792}"/>
                        </a:ext>
                      </a:extLst>
                    </p:cNvPr>
                    <p:cNvSpPr txBox="1"/>
                    <p:nvPr/>
                  </p:nvSpPr>
                  <p:spPr>
                    <a:xfrm>
                      <a:off x="1182753" y="3637583"/>
                      <a:ext cx="1825687" cy="494858"/>
                    </a:xfrm>
                    <a:prstGeom prst="rect">
                      <a:avLst/>
                    </a:prstGeom>
                    <a:noFill/>
                  </p:spPr>
                  <p:txBody>
                    <a:bodyPr wrap="square" rtlCol="0">
                      <a:spAutoFit/>
                    </a:bodyPr>
                    <a:lstStyle/>
                    <a:p>
                      <a:r>
                        <a:rPr lang="en-US" altLang="zh-CN" sz="1600" b="1" dirty="0">
                          <a:solidFill>
                            <a:schemeClr val="tx1">
                              <a:lumMod val="75000"/>
                              <a:lumOff val="25000"/>
                            </a:schemeClr>
                          </a:solidFill>
                          <a:latin typeface="Arial" panose="020B0604020202020204" pitchFamily="34" charset="0"/>
                          <a:cs typeface="Arial" panose="020B0604020202020204" pitchFamily="34" charset="0"/>
                        </a:rPr>
                        <a:t>Posture</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Assessing</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Deep</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Learning</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Model</a:t>
                      </a:r>
                      <a:endParaRPr lang="en-US" sz="1600" b="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97" name="Straight Arrow Connector 196">
                      <a:extLst>
                        <a:ext uri="{FF2B5EF4-FFF2-40B4-BE49-F238E27FC236}">
                          <a16:creationId xmlns:a16="http://schemas.microsoft.com/office/drawing/2014/main" id="{E4B85680-0EE2-4A48-BD20-48368C4D6514}"/>
                        </a:ext>
                      </a:extLst>
                    </p:cNvPr>
                    <p:cNvCxnSpPr>
                      <a:cxnSpLocks/>
                    </p:cNvCxnSpPr>
                    <p:nvPr/>
                  </p:nvCxnSpPr>
                  <p:spPr>
                    <a:xfrm flipV="1">
                      <a:off x="4647564" y="2970944"/>
                      <a:ext cx="0" cy="585850"/>
                    </a:xfrm>
                    <a:prstGeom prst="straightConnector1">
                      <a:avLst/>
                    </a:prstGeom>
                    <a:ln w="19050">
                      <a:solidFill>
                        <a:srgbClr val="009599"/>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EFB32517-AC21-154D-B032-8FD1C73EAE39}"/>
                        </a:ext>
                      </a:extLst>
                    </p:cNvPr>
                    <p:cNvSpPr txBox="1"/>
                    <p:nvPr/>
                  </p:nvSpPr>
                  <p:spPr>
                    <a:xfrm>
                      <a:off x="1272756" y="4890917"/>
                      <a:ext cx="2054431" cy="286396"/>
                    </a:xfrm>
                    <a:prstGeom prst="rect">
                      <a:avLst/>
                    </a:prstGeom>
                    <a:noFill/>
                  </p:spPr>
                  <p:txBody>
                    <a:bodyPr wrap="square" rtlCol="0">
                      <a:spAutoFit/>
                    </a:bodyPr>
                    <a:lstStyle/>
                    <a:p>
                      <a:r>
                        <a:rPr lang="en-US" altLang="zh-CN" sz="1600" b="1" dirty="0">
                          <a:solidFill>
                            <a:schemeClr val="bg1"/>
                          </a:solidFill>
                          <a:latin typeface="Arial" panose="020B0604020202020204" pitchFamily="34" charset="0"/>
                          <a:cs typeface="Arial" panose="020B0604020202020204" pitchFamily="34" charset="0"/>
                        </a:rPr>
                        <a:t>Instant</a:t>
                      </a:r>
                      <a:r>
                        <a:rPr lang="zh-CN" altLang="en-US" sz="1600" b="1" dirty="0">
                          <a:solidFill>
                            <a:schemeClr val="bg1"/>
                          </a:solidFill>
                          <a:latin typeface="Arial" panose="020B0604020202020204" pitchFamily="34" charset="0"/>
                          <a:cs typeface="Arial" panose="020B0604020202020204" pitchFamily="34" charset="0"/>
                        </a:rPr>
                        <a:t> </a:t>
                      </a:r>
                      <a:r>
                        <a:rPr lang="en-US" altLang="zh-CN" sz="1600" b="1" dirty="0">
                          <a:solidFill>
                            <a:schemeClr val="bg1"/>
                          </a:solidFill>
                          <a:latin typeface="Arial" panose="020B0604020202020204" pitchFamily="34" charset="0"/>
                          <a:cs typeface="Arial" panose="020B0604020202020204" pitchFamily="34" charset="0"/>
                        </a:rPr>
                        <a:t>Feedback</a:t>
                      </a:r>
                      <a:endParaRPr lang="en-US" sz="1600" b="1" dirty="0">
                        <a:solidFill>
                          <a:schemeClr val="bg1"/>
                        </a:solidFill>
                        <a:latin typeface="Arial" panose="020B0604020202020204" pitchFamily="34" charset="0"/>
                        <a:cs typeface="Arial" panose="020B0604020202020204" pitchFamily="34" charset="0"/>
                      </a:endParaRPr>
                    </a:p>
                  </p:txBody>
                </p:sp>
                <p:cxnSp>
                  <p:nvCxnSpPr>
                    <p:cNvPr id="199" name="Straight Arrow Connector 198">
                      <a:extLst>
                        <a:ext uri="{FF2B5EF4-FFF2-40B4-BE49-F238E27FC236}">
                          <a16:creationId xmlns:a16="http://schemas.microsoft.com/office/drawing/2014/main" id="{9D7F1AAD-F69E-3542-A202-46C3A57326D9}"/>
                        </a:ext>
                      </a:extLst>
                    </p:cNvPr>
                    <p:cNvCxnSpPr>
                      <a:cxnSpLocks/>
                    </p:cNvCxnSpPr>
                    <p:nvPr/>
                  </p:nvCxnSpPr>
                  <p:spPr>
                    <a:xfrm>
                      <a:off x="1727534" y="2127900"/>
                      <a:ext cx="0" cy="548169"/>
                    </a:xfrm>
                    <a:prstGeom prst="straightConnector1">
                      <a:avLst/>
                    </a:prstGeom>
                    <a:ln w="19050">
                      <a:solidFill>
                        <a:srgbClr val="00C2A5"/>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D31D9171-080D-FC4B-B79E-1F878DCE0458}"/>
                        </a:ext>
                      </a:extLst>
                    </p:cNvPr>
                    <p:cNvSpPr txBox="1"/>
                    <p:nvPr/>
                  </p:nvSpPr>
                  <p:spPr>
                    <a:xfrm>
                      <a:off x="4359730" y="3580514"/>
                      <a:ext cx="2370702" cy="598829"/>
                    </a:xfrm>
                    <a:prstGeom prst="rect">
                      <a:avLst/>
                    </a:prstGeom>
                    <a:noFill/>
                  </p:spPr>
                  <p:txBody>
                    <a:bodyPr wrap="square" rtlCol="0">
                      <a:spAutoFit/>
                    </a:bodyPr>
                    <a:lstStyle/>
                    <a:p>
                      <a:r>
                        <a:rPr lang="en-US" altLang="zh-CN" sz="1600" b="1" dirty="0">
                          <a:solidFill>
                            <a:schemeClr val="tx1">
                              <a:lumMod val="75000"/>
                              <a:lumOff val="25000"/>
                            </a:schemeClr>
                          </a:solidFill>
                          <a:latin typeface="Arial" panose="020B0604020202020204" pitchFamily="34" charset="0"/>
                          <a:cs typeface="Arial" panose="020B0604020202020204" pitchFamily="34" charset="0"/>
                        </a:rPr>
                        <a:t>Collect</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data</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and</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Record</a:t>
                      </a:r>
                      <a:r>
                        <a:rPr lang="zh-CN" altLang="en-US" sz="1600" b="1"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stats.</a:t>
                      </a:r>
                      <a:endParaRPr lang="en-US" sz="1600" b="1" dirty="0">
                        <a:solidFill>
                          <a:schemeClr val="tx1">
                            <a:lumMod val="75000"/>
                            <a:lumOff val="25000"/>
                          </a:schemeClr>
                        </a:solidFill>
                        <a:latin typeface="Arial" panose="020B0604020202020204" pitchFamily="34" charset="0"/>
                        <a:cs typeface="Arial" panose="020B0604020202020204" pitchFamily="34" charset="0"/>
                      </a:endParaRPr>
                    </a:p>
                    <a:p>
                      <a:endParaRPr lang="en-US" sz="800" b="1" dirty="0">
                        <a:solidFill>
                          <a:schemeClr val="tx1">
                            <a:lumMod val="75000"/>
                            <a:lumOff val="25000"/>
                          </a:schemeClr>
                        </a:solidFill>
                        <a:latin typeface="Arial" panose="020B0604020202020204" pitchFamily="34" charset="0"/>
                        <a:cs typeface="Arial" panose="020B0604020202020204" pitchFamily="34" charset="0"/>
                      </a:endParaRPr>
                    </a:p>
                    <a:p>
                      <a:r>
                        <a:rPr lang="en-US" sz="1600" b="1" dirty="0">
                          <a:solidFill>
                            <a:schemeClr val="tx1">
                              <a:lumMod val="75000"/>
                              <a:lumOff val="25000"/>
                            </a:schemeClr>
                          </a:solidFill>
                          <a:latin typeface="Arial" panose="020B0604020202020204" pitchFamily="34" charset="0"/>
                          <a:cs typeface="Arial" panose="020B0604020202020204" pitchFamily="34" charset="0"/>
                        </a:rPr>
                        <a:t>Auto-generated </a:t>
                      </a:r>
                      <a:r>
                        <a:rPr lang="en-US" altLang="zh-CN" sz="1600" b="1" dirty="0">
                          <a:solidFill>
                            <a:schemeClr val="tx1">
                              <a:lumMod val="75000"/>
                              <a:lumOff val="25000"/>
                            </a:schemeClr>
                          </a:solidFill>
                          <a:latin typeface="Arial" panose="020B0604020202020204" pitchFamily="34" charset="0"/>
                          <a:cs typeface="Arial" panose="020B0604020202020204" pitchFamily="34" charset="0"/>
                        </a:rPr>
                        <a:t>Health Report</a:t>
                      </a:r>
                      <a:endParaRPr lang="en-US" sz="1600" b="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201" name="Straight Arrow Connector 200">
                      <a:extLst>
                        <a:ext uri="{FF2B5EF4-FFF2-40B4-BE49-F238E27FC236}">
                          <a16:creationId xmlns:a16="http://schemas.microsoft.com/office/drawing/2014/main" id="{419972F6-16C6-494C-9E76-94BE4A926956}"/>
                        </a:ext>
                      </a:extLst>
                    </p:cNvPr>
                    <p:cNvCxnSpPr>
                      <a:cxnSpLocks/>
                    </p:cNvCxnSpPr>
                    <p:nvPr/>
                  </p:nvCxnSpPr>
                  <p:spPr>
                    <a:xfrm>
                      <a:off x="3002642" y="3860663"/>
                      <a:ext cx="735444" cy="0"/>
                    </a:xfrm>
                    <a:prstGeom prst="straightConnector1">
                      <a:avLst/>
                    </a:prstGeom>
                    <a:ln w="19050">
                      <a:solidFill>
                        <a:srgbClr val="009599"/>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1E2703C6-04A7-F241-8B0B-1096BD474436}"/>
                        </a:ext>
                      </a:extLst>
                    </p:cNvPr>
                    <p:cNvSpPr txBox="1"/>
                    <p:nvPr/>
                  </p:nvSpPr>
                  <p:spPr>
                    <a:xfrm>
                      <a:off x="4018051" y="2569164"/>
                      <a:ext cx="2275511" cy="286396"/>
                    </a:xfrm>
                    <a:prstGeom prst="rect">
                      <a:avLst/>
                    </a:prstGeom>
                    <a:noFill/>
                  </p:spPr>
                  <p:txBody>
                    <a:bodyPr wrap="square" rtlCol="0">
                      <a:spAutoFit/>
                    </a:bodyPr>
                    <a:lstStyle/>
                    <a:p>
                      <a:r>
                        <a:rPr lang="en-US" altLang="zh-CN" sz="1600" b="1" dirty="0">
                          <a:solidFill>
                            <a:schemeClr val="bg1"/>
                          </a:solidFill>
                          <a:latin typeface="Arial" panose="020B0604020202020204" pitchFamily="34" charset="0"/>
                          <a:cs typeface="Arial" panose="020B0604020202020204" pitchFamily="34" charset="0"/>
                        </a:rPr>
                        <a:t>Long-term</a:t>
                      </a:r>
                      <a:r>
                        <a:rPr lang="zh-CN" altLang="en-US" sz="1600" b="1" dirty="0">
                          <a:solidFill>
                            <a:schemeClr val="bg1"/>
                          </a:solidFill>
                          <a:latin typeface="Arial" panose="020B0604020202020204" pitchFamily="34" charset="0"/>
                          <a:cs typeface="Arial" panose="020B0604020202020204" pitchFamily="34" charset="0"/>
                        </a:rPr>
                        <a:t> </a:t>
                      </a:r>
                      <a:r>
                        <a:rPr lang="en-US" altLang="zh-CN" sz="1600" b="1" dirty="0">
                          <a:solidFill>
                            <a:schemeClr val="bg1"/>
                          </a:solidFill>
                          <a:latin typeface="Arial" panose="020B0604020202020204" pitchFamily="34" charset="0"/>
                          <a:cs typeface="Arial" panose="020B0604020202020204" pitchFamily="34" charset="0"/>
                        </a:rPr>
                        <a:t>Feedback</a:t>
                      </a:r>
                      <a:endParaRPr lang="en-US" sz="1600" b="1" dirty="0">
                        <a:solidFill>
                          <a:schemeClr val="bg1"/>
                        </a:solidFill>
                        <a:latin typeface="Arial" panose="020B0604020202020204" pitchFamily="34" charset="0"/>
                        <a:cs typeface="Arial" panose="020B0604020202020204" pitchFamily="34" charset="0"/>
                      </a:endParaRPr>
                    </a:p>
                  </p:txBody>
                </p:sp>
              </p:grpSp>
              <p:cxnSp>
                <p:nvCxnSpPr>
                  <p:cNvPr id="189" name="Elbow Connector 188">
                    <a:extLst>
                      <a:ext uri="{FF2B5EF4-FFF2-40B4-BE49-F238E27FC236}">
                        <a16:creationId xmlns:a16="http://schemas.microsoft.com/office/drawing/2014/main" id="{2926C51D-17FD-0E40-A8B2-3DAE680D43B5}"/>
                      </a:ext>
                    </a:extLst>
                  </p:cNvPr>
                  <p:cNvCxnSpPr>
                    <a:cxnSpLocks/>
                  </p:cNvCxnSpPr>
                  <p:nvPr/>
                </p:nvCxnSpPr>
                <p:spPr>
                  <a:xfrm rot="16200000" flipV="1">
                    <a:off x="-649423" y="3523393"/>
                    <a:ext cx="3413804" cy="584056"/>
                  </a:xfrm>
                  <a:prstGeom prst="bentConnector3">
                    <a:avLst>
                      <a:gd name="adj1" fmla="val -243"/>
                    </a:avLst>
                  </a:prstGeom>
                  <a:ln w="19050">
                    <a:gradFill>
                      <a:gsLst>
                        <a:gs pos="46000">
                          <a:srgbClr val="43C9B1"/>
                        </a:gs>
                        <a:gs pos="0">
                          <a:schemeClr val="accent1">
                            <a:lumMod val="30000"/>
                            <a:lumOff val="70000"/>
                          </a:schemeClr>
                        </a:gs>
                      </a:gsLst>
                      <a:lin ang="5400000" scaled="1"/>
                    </a:gra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9005CA92-F08B-0742-A4CD-A8B576CC9974}"/>
                      </a:ext>
                    </a:extLst>
                  </p:cNvPr>
                  <p:cNvCxnSpPr>
                    <a:cxnSpLocks/>
                  </p:cNvCxnSpPr>
                  <p:nvPr/>
                </p:nvCxnSpPr>
                <p:spPr>
                  <a:xfrm flipV="1">
                    <a:off x="760160" y="2114020"/>
                    <a:ext cx="1038400" cy="11966"/>
                  </a:xfrm>
                  <a:prstGeom prst="straightConnector1">
                    <a:avLst/>
                  </a:prstGeom>
                  <a:ln w="19050">
                    <a:solidFill>
                      <a:srgbClr val="00C2A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a:extLst>
                      <a:ext uri="{FF2B5EF4-FFF2-40B4-BE49-F238E27FC236}">
                        <a16:creationId xmlns:a16="http://schemas.microsoft.com/office/drawing/2014/main" id="{527C5E4A-F537-3B43-A1C4-0482A87499E9}"/>
                      </a:ext>
                    </a:extLst>
                  </p:cNvPr>
                  <p:cNvCxnSpPr>
                    <a:cxnSpLocks/>
                    <a:stCxn id="186" idx="0"/>
                    <a:endCxn id="192" idx="3"/>
                  </p:cNvCxnSpPr>
                  <p:nvPr/>
                </p:nvCxnSpPr>
                <p:spPr>
                  <a:xfrm rot="16200000" flipV="1">
                    <a:off x="3853536" y="1310256"/>
                    <a:ext cx="656435" cy="2185704"/>
                  </a:xfrm>
                  <a:prstGeom prst="bentConnector2">
                    <a:avLst/>
                  </a:prstGeom>
                  <a:ln w="19050">
                    <a:gradFill>
                      <a:gsLst>
                        <a:gs pos="100000">
                          <a:srgbClr val="43C9B1"/>
                        </a:gs>
                        <a:gs pos="83000">
                          <a:srgbClr val="27A7A5"/>
                        </a:gs>
                      </a:gsLst>
                      <a:lin ang="5400000" scaled="1"/>
                    </a:gradFill>
                    <a:prstDash val="solid"/>
                    <a:tailEnd type="triangle"/>
                  </a:ln>
                </p:spPr>
                <p:style>
                  <a:lnRef idx="1">
                    <a:schemeClr val="accent1"/>
                  </a:lnRef>
                  <a:fillRef idx="0">
                    <a:schemeClr val="accent1"/>
                  </a:fillRef>
                  <a:effectRef idx="0">
                    <a:schemeClr val="accent1"/>
                  </a:effectRef>
                  <a:fontRef idx="minor">
                    <a:schemeClr val="tx1"/>
                  </a:fontRef>
                </p:style>
              </p:cxnSp>
            </p:grpSp>
          </p:grpSp>
          <p:pic>
            <p:nvPicPr>
              <p:cNvPr id="178" name="Graphic 177" descr="User">
                <a:extLst>
                  <a:ext uri="{FF2B5EF4-FFF2-40B4-BE49-F238E27FC236}">
                    <a16:creationId xmlns:a16="http://schemas.microsoft.com/office/drawing/2014/main" id="{1504ADF3-0552-3F4D-BD33-96679DF26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9280" y="1731817"/>
                <a:ext cx="442355" cy="442355"/>
              </a:xfrm>
              <a:prstGeom prst="rect">
                <a:avLst/>
              </a:prstGeom>
            </p:spPr>
          </p:pic>
          <p:pic>
            <p:nvPicPr>
              <p:cNvPr id="179" name="Graphic 178" descr="Web cam">
                <a:extLst>
                  <a:ext uri="{FF2B5EF4-FFF2-40B4-BE49-F238E27FC236}">
                    <a16:creationId xmlns:a16="http://schemas.microsoft.com/office/drawing/2014/main" id="{10D69BBD-6758-CD41-8E58-18ACC4F8D8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0695" y="2779751"/>
                <a:ext cx="505912" cy="505912"/>
              </a:xfrm>
              <a:prstGeom prst="rect">
                <a:avLst/>
              </a:prstGeom>
            </p:spPr>
          </p:pic>
          <p:pic>
            <p:nvPicPr>
              <p:cNvPr id="180" name="Graphic 179" descr="Connected">
                <a:extLst>
                  <a:ext uri="{FF2B5EF4-FFF2-40B4-BE49-F238E27FC236}">
                    <a16:creationId xmlns:a16="http://schemas.microsoft.com/office/drawing/2014/main" id="{D42CD9F1-8AE3-C146-9826-73DEE1F283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3887" y="4052783"/>
                <a:ext cx="527489" cy="527489"/>
              </a:xfrm>
              <a:prstGeom prst="rect">
                <a:avLst/>
              </a:prstGeom>
            </p:spPr>
          </p:pic>
          <p:pic>
            <p:nvPicPr>
              <p:cNvPr id="181" name="Graphic 180" descr="Statistics">
                <a:extLst>
                  <a:ext uri="{FF2B5EF4-FFF2-40B4-BE49-F238E27FC236}">
                    <a16:creationId xmlns:a16="http://schemas.microsoft.com/office/drawing/2014/main" id="{ECD14B7D-BF16-A54F-8DA8-8BA11E85F8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92057" y="4082955"/>
                <a:ext cx="484352" cy="484352"/>
              </a:xfrm>
              <a:prstGeom prst="rect">
                <a:avLst/>
              </a:prstGeom>
            </p:spPr>
          </p:pic>
          <p:pic>
            <p:nvPicPr>
              <p:cNvPr id="183" name="Graphic 182" descr="Back RTL">
                <a:extLst>
                  <a:ext uri="{FF2B5EF4-FFF2-40B4-BE49-F238E27FC236}">
                    <a16:creationId xmlns:a16="http://schemas.microsoft.com/office/drawing/2014/main" id="{1396C894-F69B-FA43-BD29-21FBC3ACF5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3452" y="5450306"/>
                <a:ext cx="430091" cy="430091"/>
              </a:xfrm>
              <a:prstGeom prst="rect">
                <a:avLst/>
              </a:prstGeom>
            </p:spPr>
          </p:pic>
        </p:grpSp>
        <p:pic>
          <p:nvPicPr>
            <p:cNvPr id="9" name="Graphic 8" descr="Transfer">
              <a:extLst>
                <a:ext uri="{FF2B5EF4-FFF2-40B4-BE49-F238E27FC236}">
                  <a16:creationId xmlns:a16="http://schemas.microsoft.com/office/drawing/2014/main" id="{C7005685-DC0F-EC4B-8D3C-F5C00C5C53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68837" y="2840181"/>
              <a:ext cx="344802" cy="394854"/>
            </a:xfrm>
            <a:prstGeom prst="rect">
              <a:avLst/>
            </a:prstGeom>
          </p:spPr>
        </p:pic>
      </p:grpSp>
      <p:grpSp>
        <p:nvGrpSpPr>
          <p:cNvPr id="42" name="Group 41">
            <a:extLst>
              <a:ext uri="{FF2B5EF4-FFF2-40B4-BE49-F238E27FC236}">
                <a16:creationId xmlns:a16="http://schemas.microsoft.com/office/drawing/2014/main" id="{E7D4F78A-AFF0-CF46-9BEA-228B05A831BF}"/>
              </a:ext>
            </a:extLst>
          </p:cNvPr>
          <p:cNvGrpSpPr/>
          <p:nvPr/>
        </p:nvGrpSpPr>
        <p:grpSpPr>
          <a:xfrm>
            <a:off x="591291" y="592385"/>
            <a:ext cx="9874163" cy="957831"/>
            <a:chOff x="692989" y="792199"/>
            <a:chExt cx="7343629" cy="641517"/>
          </a:xfrm>
        </p:grpSpPr>
        <p:sp>
          <p:nvSpPr>
            <p:cNvPr id="43" name="Rectangle 42">
              <a:extLst>
                <a:ext uri="{FF2B5EF4-FFF2-40B4-BE49-F238E27FC236}">
                  <a16:creationId xmlns:a16="http://schemas.microsoft.com/office/drawing/2014/main" id="{CF142B7A-E018-0044-9D8A-716C533DAF41}"/>
                </a:ext>
              </a:extLst>
            </p:cNvPr>
            <p:cNvSpPr/>
            <p:nvPr/>
          </p:nvSpPr>
          <p:spPr>
            <a:xfrm>
              <a:off x="870433" y="812001"/>
              <a:ext cx="7166185" cy="350432"/>
            </a:xfrm>
            <a:prstGeom prst="rect">
              <a:avLst/>
            </a:prstGeom>
          </p:spPr>
          <p:txBody>
            <a:bodyPr wrap="square">
              <a:spAutoFit/>
            </a:bodyPr>
            <a:lstStyle/>
            <a:p>
              <a:r>
                <a:rPr lang="en-US" altLang="zh-CN" sz="2800" dirty="0">
                  <a:effectLst/>
                  <a:latin typeface="Avenir Next" panose="020B0503020202020204" pitchFamily="34" charset="0"/>
                  <a:cs typeface="Biome" panose="020B0503030204020804" pitchFamily="34" charset="0"/>
                </a:rPr>
                <a:t>THE</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PROCESS</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OF</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USE</a:t>
              </a:r>
              <a:endParaRPr lang="en-CA" sz="2800" dirty="0">
                <a:effectLst/>
                <a:latin typeface="Avenir Next" panose="020B0503020202020204" pitchFamily="34" charset="0"/>
                <a:cs typeface="Biome" panose="020B0503030204020804" pitchFamily="34" charset="0"/>
              </a:endParaRPr>
            </a:p>
          </p:txBody>
        </p:sp>
        <p:sp>
          <p:nvSpPr>
            <p:cNvPr id="44" name="TextBox 43">
              <a:extLst>
                <a:ext uri="{FF2B5EF4-FFF2-40B4-BE49-F238E27FC236}">
                  <a16:creationId xmlns:a16="http://schemas.microsoft.com/office/drawing/2014/main" id="{D2EAA9E5-5084-8243-B9CF-F45F722BB9AB}"/>
                </a:ext>
              </a:extLst>
            </p:cNvPr>
            <p:cNvSpPr txBox="1"/>
            <p:nvPr/>
          </p:nvSpPr>
          <p:spPr>
            <a:xfrm>
              <a:off x="881059" y="1145125"/>
              <a:ext cx="7089366" cy="288591"/>
            </a:xfrm>
            <a:prstGeom prst="rect">
              <a:avLst/>
            </a:prstGeom>
            <a:noFill/>
          </p:spPr>
          <p:txBody>
            <a:bodyPr wrap="square" rtlCol="0">
              <a:spAutoFit/>
            </a:bodyPr>
            <a:lstStyle/>
            <a:p>
              <a:r>
                <a:rPr lang="en-US" altLang="zh-CN" sz="2200" dirty="0">
                  <a:solidFill>
                    <a:srgbClr val="009A97"/>
                  </a:solidFill>
                  <a:latin typeface="Calibri" panose="020F0502020204030204" pitchFamily="34" charset="0"/>
                  <a:cs typeface="Calibri" panose="020F0502020204030204" pitchFamily="34" charset="0"/>
                </a:rPr>
                <a:t>Sit-Up!</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How</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it</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works?</a:t>
              </a:r>
              <a:endParaRPr lang="en-US" sz="2200" dirty="0">
                <a:solidFill>
                  <a:srgbClr val="009A97"/>
                </a:solidFill>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941530BC-E560-664F-937B-93BAF19195AC}"/>
                </a:ext>
              </a:extLst>
            </p:cNvPr>
            <p:cNvSpPr/>
            <p:nvPr/>
          </p:nvSpPr>
          <p:spPr>
            <a:xfrm>
              <a:off x="692989" y="792199"/>
              <a:ext cx="92693" cy="639648"/>
            </a:xfrm>
            <a:prstGeom prst="rect">
              <a:avLst/>
            </a:prstGeom>
            <a:solidFill>
              <a:srgbClr val="17C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highlight>
                  <a:srgbClr val="009A97"/>
                </a:highlight>
                <a:latin typeface="Biome" panose="020B0503030204020804" pitchFamily="34" charset="0"/>
                <a:cs typeface="Biome" panose="020B0503030204020804" pitchFamily="34" charset="0"/>
              </a:endParaRPr>
            </a:p>
          </p:txBody>
        </p:sp>
      </p:grpSp>
    </p:spTree>
    <p:extLst>
      <p:ext uri="{BB962C8B-B14F-4D97-AF65-F5344CB8AC3E}">
        <p14:creationId xmlns:p14="http://schemas.microsoft.com/office/powerpoint/2010/main" val="3159875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B1E084-CE39-EF4A-A701-1C38DC0270F1}"/>
              </a:ext>
            </a:extLst>
          </p:cNvPr>
          <p:cNvSpPr/>
          <p:nvPr/>
        </p:nvSpPr>
        <p:spPr>
          <a:xfrm rot="10800000">
            <a:off x="-2" y="5652654"/>
            <a:ext cx="12178145" cy="1205345"/>
          </a:xfrm>
          <a:prstGeom prst="rect">
            <a:avLst/>
          </a:prstGeom>
          <a:gradFill>
            <a:gsLst>
              <a:gs pos="64000">
                <a:schemeClr val="bg1">
                  <a:alpha val="15000"/>
                  <a:lumMod val="84000"/>
                </a:schemeClr>
              </a:gs>
              <a:gs pos="26000">
                <a:schemeClr val="bg1">
                  <a:alpha val="5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7A457F-39F0-8540-B2AC-C12DE27DB27B}"/>
              </a:ext>
            </a:extLst>
          </p:cNvPr>
          <p:cNvPicPr>
            <a:picLocks noChangeAspect="1"/>
          </p:cNvPicPr>
          <p:nvPr/>
        </p:nvPicPr>
        <p:blipFill>
          <a:blip r:embed="rId3"/>
          <a:stretch>
            <a:fillRect/>
          </a:stretch>
        </p:blipFill>
        <p:spPr>
          <a:xfrm>
            <a:off x="423810" y="1775372"/>
            <a:ext cx="2220536" cy="4291796"/>
          </a:xfrm>
          <a:prstGeom prst="rect">
            <a:avLst/>
          </a:prstGeom>
        </p:spPr>
      </p:pic>
      <p:pic>
        <p:nvPicPr>
          <p:cNvPr id="4" name="Picture 3">
            <a:extLst>
              <a:ext uri="{FF2B5EF4-FFF2-40B4-BE49-F238E27FC236}">
                <a16:creationId xmlns:a16="http://schemas.microsoft.com/office/drawing/2014/main" id="{7D4A37E9-6664-B44B-8142-64A4CB9AB538}"/>
              </a:ext>
            </a:extLst>
          </p:cNvPr>
          <p:cNvPicPr>
            <a:picLocks noChangeAspect="1"/>
          </p:cNvPicPr>
          <p:nvPr/>
        </p:nvPicPr>
        <p:blipFill rotWithShape="1">
          <a:blip r:embed="rId4"/>
          <a:srcRect t="5183"/>
          <a:stretch/>
        </p:blipFill>
        <p:spPr>
          <a:xfrm>
            <a:off x="6149160" y="1828486"/>
            <a:ext cx="2719897" cy="4229414"/>
          </a:xfrm>
          <a:prstGeom prst="rect">
            <a:avLst/>
          </a:prstGeom>
        </p:spPr>
      </p:pic>
      <p:cxnSp>
        <p:nvCxnSpPr>
          <p:cNvPr id="41" name="Straight Arrow Connector 40">
            <a:extLst>
              <a:ext uri="{FF2B5EF4-FFF2-40B4-BE49-F238E27FC236}">
                <a16:creationId xmlns:a16="http://schemas.microsoft.com/office/drawing/2014/main" id="{5E3BB17D-548A-5242-9C98-AB86765A7CD4}"/>
              </a:ext>
            </a:extLst>
          </p:cNvPr>
          <p:cNvCxnSpPr>
            <a:cxnSpLocks/>
          </p:cNvCxnSpPr>
          <p:nvPr/>
        </p:nvCxnSpPr>
        <p:spPr>
          <a:xfrm>
            <a:off x="2597619" y="3619152"/>
            <a:ext cx="577684" cy="0"/>
          </a:xfrm>
          <a:prstGeom prst="straightConnector1">
            <a:avLst/>
          </a:prstGeom>
          <a:ln>
            <a:solidFill>
              <a:srgbClr val="27A7A5"/>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A98FE24-1B2E-754A-8AB5-2952DD9332D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9445556" y="1857213"/>
            <a:ext cx="2390459" cy="41976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A0FA5574-F0B3-B544-9849-7B375604C8E6}"/>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3181732" y="1830973"/>
            <a:ext cx="2377646" cy="4226927"/>
          </a:xfrm>
          <a:prstGeom prst="rect">
            <a:avLst/>
          </a:prstGeom>
        </p:spPr>
      </p:pic>
      <p:cxnSp>
        <p:nvCxnSpPr>
          <p:cNvPr id="47" name="Straight Arrow Connector 46">
            <a:extLst>
              <a:ext uri="{FF2B5EF4-FFF2-40B4-BE49-F238E27FC236}">
                <a16:creationId xmlns:a16="http://schemas.microsoft.com/office/drawing/2014/main" id="{9BC5A882-5358-E54B-B506-7078F1DCCA87}"/>
              </a:ext>
            </a:extLst>
          </p:cNvPr>
          <p:cNvCxnSpPr>
            <a:cxnSpLocks/>
          </p:cNvCxnSpPr>
          <p:nvPr/>
        </p:nvCxnSpPr>
        <p:spPr>
          <a:xfrm>
            <a:off x="5560148" y="3611215"/>
            <a:ext cx="626339" cy="0"/>
          </a:xfrm>
          <a:prstGeom prst="straightConnector1">
            <a:avLst/>
          </a:prstGeom>
          <a:ln>
            <a:solidFill>
              <a:srgbClr val="27A7A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1A28AA-BEE3-6844-AACB-54EAB64A39B6}"/>
              </a:ext>
            </a:extLst>
          </p:cNvPr>
          <p:cNvCxnSpPr>
            <a:cxnSpLocks/>
          </p:cNvCxnSpPr>
          <p:nvPr/>
        </p:nvCxnSpPr>
        <p:spPr>
          <a:xfrm>
            <a:off x="8874339" y="3607609"/>
            <a:ext cx="583986" cy="0"/>
          </a:xfrm>
          <a:prstGeom prst="straightConnector1">
            <a:avLst/>
          </a:prstGeom>
          <a:ln>
            <a:solidFill>
              <a:srgbClr val="27A7A5"/>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459A506-2D77-48E9-9B58-41C96259117B}"/>
              </a:ext>
            </a:extLst>
          </p:cNvPr>
          <p:cNvGrpSpPr/>
          <p:nvPr/>
        </p:nvGrpSpPr>
        <p:grpSpPr>
          <a:xfrm>
            <a:off x="591291" y="592385"/>
            <a:ext cx="9785161" cy="957831"/>
            <a:chOff x="692989" y="792199"/>
            <a:chExt cx="7277436" cy="641517"/>
          </a:xfrm>
        </p:grpSpPr>
        <p:sp>
          <p:nvSpPr>
            <p:cNvPr id="20" name="TextBox 19">
              <a:extLst>
                <a:ext uri="{FF2B5EF4-FFF2-40B4-BE49-F238E27FC236}">
                  <a16:creationId xmlns:a16="http://schemas.microsoft.com/office/drawing/2014/main" id="{9F95F213-CCF4-4619-9C69-F92443990731}"/>
                </a:ext>
              </a:extLst>
            </p:cNvPr>
            <p:cNvSpPr txBox="1"/>
            <p:nvPr/>
          </p:nvSpPr>
          <p:spPr>
            <a:xfrm>
              <a:off x="881059" y="1145125"/>
              <a:ext cx="7089366" cy="288591"/>
            </a:xfrm>
            <a:prstGeom prst="rect">
              <a:avLst/>
            </a:prstGeom>
            <a:noFill/>
          </p:spPr>
          <p:txBody>
            <a:bodyPr wrap="square" rtlCol="0">
              <a:spAutoFit/>
            </a:bodyPr>
            <a:lstStyle/>
            <a:p>
              <a:r>
                <a:rPr lang="en-US" altLang="zh-CN" sz="2200" dirty="0">
                  <a:solidFill>
                    <a:srgbClr val="009A97"/>
                  </a:solidFill>
                  <a:latin typeface="Calibri" panose="020F0502020204030204" pitchFamily="34" charset="0"/>
                  <a:cs typeface="Calibri" panose="020F0502020204030204" pitchFamily="34" charset="0"/>
                </a:rPr>
                <a:t>Sit-Up!</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Frontend Interface</a:t>
              </a:r>
              <a:endParaRPr lang="en-US" sz="2200" dirty="0">
                <a:solidFill>
                  <a:srgbClr val="009A97"/>
                </a:solidFill>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47F4B132-0510-498D-9725-C7084D28A6C2}"/>
                </a:ext>
              </a:extLst>
            </p:cNvPr>
            <p:cNvSpPr/>
            <p:nvPr/>
          </p:nvSpPr>
          <p:spPr>
            <a:xfrm>
              <a:off x="692989" y="792199"/>
              <a:ext cx="92693" cy="639648"/>
            </a:xfrm>
            <a:prstGeom prst="rect">
              <a:avLst/>
            </a:prstGeom>
            <a:solidFill>
              <a:srgbClr val="17C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highlight>
                  <a:srgbClr val="009A97"/>
                </a:highlight>
                <a:latin typeface="Biome" panose="020B0503030204020804" pitchFamily="34" charset="0"/>
                <a:cs typeface="Biome" panose="020B0503030204020804" pitchFamily="34" charset="0"/>
              </a:endParaRPr>
            </a:p>
          </p:txBody>
        </p:sp>
      </p:grpSp>
      <p:sp>
        <p:nvSpPr>
          <p:cNvPr id="23" name="Rectangle 22">
            <a:extLst>
              <a:ext uri="{FF2B5EF4-FFF2-40B4-BE49-F238E27FC236}">
                <a16:creationId xmlns:a16="http://schemas.microsoft.com/office/drawing/2014/main" id="{64E33679-D653-4B68-A178-CA6714AB2AE9}"/>
              </a:ext>
            </a:extLst>
          </p:cNvPr>
          <p:cNvSpPr/>
          <p:nvPr/>
        </p:nvSpPr>
        <p:spPr>
          <a:xfrm>
            <a:off x="829880" y="621951"/>
            <a:ext cx="9635574" cy="523220"/>
          </a:xfrm>
          <a:prstGeom prst="rect">
            <a:avLst/>
          </a:prstGeom>
        </p:spPr>
        <p:txBody>
          <a:bodyPr wrap="square">
            <a:spAutoFit/>
          </a:bodyPr>
          <a:lstStyle/>
          <a:p>
            <a:r>
              <a:rPr lang="en-US" altLang="zh-CN" sz="2800" dirty="0">
                <a:effectLst/>
                <a:latin typeface="Avenir Next" panose="020B0503020202020204" pitchFamily="34" charset="0"/>
                <a:cs typeface="Biome" panose="020B0503030204020804" pitchFamily="34" charset="0"/>
              </a:rPr>
              <a:t>THE</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PROCESS</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OF</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USE</a:t>
            </a:r>
            <a:endParaRPr lang="en-CA" sz="2800" dirty="0">
              <a:effectLst/>
              <a:latin typeface="Avenir Next" panose="020B0503020202020204" pitchFamily="34" charset="0"/>
              <a:cs typeface="Biome" panose="020B0503030204020804" pitchFamily="34" charset="0"/>
            </a:endParaRPr>
          </a:p>
        </p:txBody>
      </p:sp>
      <p:pic>
        <p:nvPicPr>
          <p:cNvPr id="26" name="Picture 25" descr="A person standing in a room&#10;&#10;Description automatically generated">
            <a:extLst>
              <a:ext uri="{FF2B5EF4-FFF2-40B4-BE49-F238E27FC236}">
                <a16:creationId xmlns:a16="http://schemas.microsoft.com/office/drawing/2014/main" id="{4C455C82-F318-4922-ADC5-E88301CBDFA9}"/>
              </a:ext>
            </a:extLst>
          </p:cNvPr>
          <p:cNvPicPr>
            <a:picLocks noChangeAspect="1"/>
          </p:cNvPicPr>
          <p:nvPr/>
        </p:nvPicPr>
        <p:blipFill rotWithShape="1">
          <a:blip r:embed="rId9">
            <a:extLst>
              <a:ext uri="{28A0092B-C50C-407E-A947-70E740481C1C}">
                <a14:useLocalDpi xmlns:a14="http://schemas.microsoft.com/office/drawing/2010/main" val="0"/>
              </a:ext>
            </a:extLst>
          </a:blip>
          <a:srcRect l="29911" r="28264"/>
          <a:stretch/>
        </p:blipFill>
        <p:spPr>
          <a:xfrm>
            <a:off x="6467607" y="2047594"/>
            <a:ext cx="2107855" cy="2834821"/>
          </a:xfrm>
          <a:prstGeom prst="rect">
            <a:avLst/>
          </a:prstGeom>
        </p:spPr>
      </p:pic>
      <p:sp>
        <p:nvSpPr>
          <p:cNvPr id="3" name="Rectangle 2">
            <a:extLst>
              <a:ext uri="{FF2B5EF4-FFF2-40B4-BE49-F238E27FC236}">
                <a16:creationId xmlns:a16="http://schemas.microsoft.com/office/drawing/2014/main" id="{0E328487-0215-44C2-A987-14D2B9438367}"/>
              </a:ext>
            </a:extLst>
          </p:cNvPr>
          <p:cNvSpPr/>
          <p:nvPr/>
        </p:nvSpPr>
        <p:spPr>
          <a:xfrm>
            <a:off x="6519672" y="2167128"/>
            <a:ext cx="1453896" cy="320034"/>
          </a:xfrm>
          <a:prstGeom prst="rect">
            <a:avLst/>
          </a:prstGeom>
          <a:noFill/>
          <a:ln w="28575">
            <a:solidFill>
              <a:srgbClr val="27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2BC4376-D2B0-42FA-A8E6-4E77FF01C02B}"/>
              </a:ext>
            </a:extLst>
          </p:cNvPr>
          <p:cNvCxnSpPr/>
          <p:nvPr/>
        </p:nvCxnSpPr>
        <p:spPr>
          <a:xfrm flipH="1" flipV="1">
            <a:off x="6793992" y="1374085"/>
            <a:ext cx="448056" cy="820475"/>
          </a:xfrm>
          <a:prstGeom prst="line">
            <a:avLst/>
          </a:prstGeom>
          <a:ln w="28575">
            <a:solidFill>
              <a:srgbClr val="27A7A5"/>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817FB48-D695-416A-9270-4D2A539EE734}"/>
              </a:ext>
            </a:extLst>
          </p:cNvPr>
          <p:cNvPicPr>
            <a:picLocks noChangeAspect="1"/>
          </p:cNvPicPr>
          <p:nvPr/>
        </p:nvPicPr>
        <p:blipFill>
          <a:blip r:embed="rId10"/>
          <a:stretch>
            <a:fillRect/>
          </a:stretch>
        </p:blipFill>
        <p:spPr>
          <a:xfrm>
            <a:off x="5873317" y="514297"/>
            <a:ext cx="4384416" cy="820475"/>
          </a:xfrm>
          <a:prstGeom prst="rect">
            <a:avLst/>
          </a:prstGeom>
          <a:ln w="57150">
            <a:solidFill>
              <a:srgbClr val="27A7A5"/>
            </a:solidFill>
          </a:ln>
        </p:spPr>
      </p:pic>
      <p:sp>
        <p:nvSpPr>
          <p:cNvPr id="18" name="TextBox 17">
            <a:extLst>
              <a:ext uri="{FF2B5EF4-FFF2-40B4-BE49-F238E27FC236}">
                <a16:creationId xmlns:a16="http://schemas.microsoft.com/office/drawing/2014/main" id="{BA7256E9-4B99-4BDD-A90C-3662F528421B}"/>
              </a:ext>
            </a:extLst>
          </p:cNvPr>
          <p:cNvSpPr txBox="1"/>
          <p:nvPr/>
        </p:nvSpPr>
        <p:spPr>
          <a:xfrm>
            <a:off x="569084" y="6235704"/>
            <a:ext cx="6224908" cy="369332"/>
          </a:xfrm>
          <a:prstGeom prst="rect">
            <a:avLst/>
          </a:prstGeom>
          <a:noFill/>
        </p:spPr>
        <p:txBody>
          <a:bodyPr wrap="square" rtlCol="0">
            <a:spAutoFit/>
          </a:bodyPr>
          <a:lstStyle/>
          <a:p>
            <a:r>
              <a:rPr lang="en-US" altLang="zh-CN" dirty="0">
                <a:latin typeface="Courier New" panose="02070309020205020404" pitchFamily="49" charset="0"/>
                <a:cs typeface="Courier New" panose="02070309020205020404" pitchFamily="49" charset="0"/>
              </a:rPr>
              <a:t>Cross-platform </a:t>
            </a:r>
            <a:r>
              <a:rPr lang="en-US" dirty="0">
                <a:latin typeface="Courier New" panose="02070309020205020404" pitchFamily="49" charset="0"/>
                <a:cs typeface="Courier New" panose="02070309020205020404" pitchFamily="49" charset="0"/>
              </a:rPr>
              <a:t>Frontend Tool</a:t>
            </a:r>
            <a:r>
              <a:rPr lang="en-US" altLang="zh-CN" dirty="0">
                <a:latin typeface="Courier New" panose="02070309020205020404" pitchFamily="49" charset="0"/>
                <a:cs typeface="Courier New" panose="02070309020205020404" pitchFamily="49" charset="0"/>
              </a:rPr>
              <a:t>:</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Ionic</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414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3AF6FE6-5BE0-8F46-91E1-4DFF2F872A90}"/>
              </a:ext>
            </a:extLst>
          </p:cNvPr>
          <p:cNvGrpSpPr/>
          <p:nvPr/>
        </p:nvGrpSpPr>
        <p:grpSpPr>
          <a:xfrm>
            <a:off x="1171647" y="2215030"/>
            <a:ext cx="9142844" cy="3131233"/>
            <a:chOff x="908411" y="2464411"/>
            <a:chExt cx="9142844" cy="3131233"/>
          </a:xfrm>
        </p:grpSpPr>
        <p:sp>
          <p:nvSpPr>
            <p:cNvPr id="9" name="Rectangle 8">
              <a:extLst>
                <a:ext uri="{FF2B5EF4-FFF2-40B4-BE49-F238E27FC236}">
                  <a16:creationId xmlns:a16="http://schemas.microsoft.com/office/drawing/2014/main" id="{B0C7E132-91A6-BD47-BD6D-8650CCABC8AA}"/>
                </a:ext>
              </a:extLst>
            </p:cNvPr>
            <p:cNvSpPr/>
            <p:nvPr/>
          </p:nvSpPr>
          <p:spPr>
            <a:xfrm>
              <a:off x="6553269" y="3155420"/>
              <a:ext cx="3291999" cy="64125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809C2A-2683-F947-89BD-2A4ECC5C24A1}"/>
                </a:ext>
              </a:extLst>
            </p:cNvPr>
            <p:cNvSpPr txBox="1"/>
            <p:nvPr/>
          </p:nvSpPr>
          <p:spPr>
            <a:xfrm>
              <a:off x="1910277" y="2528660"/>
              <a:ext cx="1593669" cy="307777"/>
            </a:xfrm>
            <a:prstGeom prst="rect">
              <a:avLst/>
            </a:prstGeom>
            <a:noFill/>
          </p:spPr>
          <p:txBody>
            <a:bodyPr wrap="square" rtlCol="0">
              <a:spAutoFit/>
            </a:bodyPr>
            <a:lstStyle/>
            <a:p>
              <a:r>
                <a:rPr lang="en-US" altLang="zh-CN" sz="1400" dirty="0">
                  <a:solidFill>
                    <a:schemeClr val="bg1">
                      <a:lumMod val="50000"/>
                    </a:schemeClr>
                  </a:solidFill>
                  <a:latin typeface="Courier New" panose="02070309020205020404" pitchFamily="49" charset="0"/>
                  <a:cs typeface="Courier New" panose="02070309020205020404" pitchFamily="49" charset="0"/>
                </a:rPr>
                <a:t>Input</a:t>
              </a:r>
              <a:r>
                <a:rPr lang="zh-CN" altLang="en-US" sz="1400" dirty="0">
                  <a:solidFill>
                    <a:schemeClr val="bg1">
                      <a:lumMod val="50000"/>
                    </a:schemeClr>
                  </a:solidFill>
                  <a:latin typeface="Courier New" panose="02070309020205020404" pitchFamily="49" charset="0"/>
                  <a:cs typeface="Courier New" panose="02070309020205020404" pitchFamily="49" charset="0"/>
                </a:rPr>
                <a:t> </a:t>
              </a:r>
              <a:endParaRPr lang="en-US" sz="1400" dirty="0">
                <a:solidFill>
                  <a:schemeClr val="bg1">
                    <a:lumMod val="50000"/>
                  </a:schemeClr>
                </a:solidFill>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99172EBB-BAC4-0443-897C-1B739EBECD41}"/>
                </a:ext>
              </a:extLst>
            </p:cNvPr>
            <p:cNvSpPr txBox="1"/>
            <p:nvPr/>
          </p:nvSpPr>
          <p:spPr>
            <a:xfrm>
              <a:off x="2743200" y="3072429"/>
              <a:ext cx="1296066"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Model</a:t>
              </a:r>
              <a:endParaRPr lang="en-US" sz="16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E9CD68B-7ACF-FE48-A638-7D9C8806ECC2}"/>
                </a:ext>
              </a:extLst>
            </p:cNvPr>
            <p:cNvSpPr txBox="1"/>
            <p:nvPr/>
          </p:nvSpPr>
          <p:spPr>
            <a:xfrm>
              <a:off x="972431" y="3072425"/>
              <a:ext cx="1279866"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Camera</a:t>
              </a:r>
              <a:endParaRPr lang="en-US" sz="1600"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52F1C536-D9BE-5A45-80ED-04F64C5B18BE}"/>
                </a:ext>
              </a:extLst>
            </p:cNvPr>
            <p:cNvSpPr txBox="1"/>
            <p:nvPr/>
          </p:nvSpPr>
          <p:spPr>
            <a:xfrm>
              <a:off x="7229678" y="3205590"/>
              <a:ext cx="2821577" cy="584775"/>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Matching</a:t>
              </a: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algorithm:</a:t>
              </a:r>
            </a:p>
            <a:p>
              <a:r>
                <a:rPr lang="en-US" altLang="zh-CN" sz="1600" dirty="0">
                  <a:latin typeface="Courier New" panose="02070309020205020404" pitchFamily="49" charset="0"/>
                  <a:cs typeface="Courier New" panose="02070309020205020404" pitchFamily="49" charset="0"/>
                </a:rPr>
                <a:t>OpenPose</a:t>
              </a:r>
              <a:endParaRPr lang="en-US" sz="1600"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1B06AA7B-FB05-364A-92EE-0FB3853FF442}"/>
                </a:ext>
              </a:extLst>
            </p:cNvPr>
            <p:cNvSpPr txBox="1"/>
            <p:nvPr/>
          </p:nvSpPr>
          <p:spPr>
            <a:xfrm>
              <a:off x="7667897" y="3973766"/>
              <a:ext cx="1058091"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Output</a:t>
              </a:r>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13A387D5-464C-EB44-BE80-0B9ECCEC436B}"/>
                </a:ext>
              </a:extLst>
            </p:cNvPr>
            <p:cNvSpPr txBox="1"/>
            <p:nvPr/>
          </p:nvSpPr>
          <p:spPr>
            <a:xfrm>
              <a:off x="1657267" y="4557740"/>
              <a:ext cx="2154711"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Correct</a:t>
              </a:r>
              <a:r>
                <a:rPr lang="zh-CN" altLang="en-US" sz="1600" dirty="0">
                  <a:latin typeface="Courier New" panose="02070309020205020404" pitchFamily="49" charset="0"/>
                  <a:cs typeface="Courier New" panose="02070309020205020404" pitchFamily="49" charset="0"/>
                </a:rPr>
                <a:t> </a:t>
              </a:r>
              <a:r>
                <a:rPr lang="en-US" altLang="zh-CN" sz="1600" dirty="0">
                  <a:latin typeface="Courier New" panose="02070309020205020404" pitchFamily="49" charset="0"/>
                  <a:cs typeface="Courier New" panose="02070309020205020404" pitchFamily="49" charset="0"/>
                </a:rPr>
                <a:t>model</a:t>
              </a:r>
              <a:endParaRPr lang="en-US" sz="1600" dirty="0">
                <a:latin typeface="Courier New" panose="02070309020205020404" pitchFamily="49" charset="0"/>
                <a:cs typeface="Courier New" panose="02070309020205020404" pitchFamily="49" charset="0"/>
              </a:endParaRPr>
            </a:p>
          </p:txBody>
        </p:sp>
        <p:pic>
          <p:nvPicPr>
            <p:cNvPr id="16" name="Graphic 15" descr="Web cam">
              <a:extLst>
                <a:ext uri="{FF2B5EF4-FFF2-40B4-BE49-F238E27FC236}">
                  <a16:creationId xmlns:a16="http://schemas.microsoft.com/office/drawing/2014/main" id="{6C63D93C-81B3-8F4F-A8B5-F6AF7A23F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411" y="2486925"/>
              <a:ext cx="742259" cy="742259"/>
            </a:xfrm>
            <a:prstGeom prst="rect">
              <a:avLst/>
            </a:prstGeom>
          </p:spPr>
        </p:pic>
        <p:pic>
          <p:nvPicPr>
            <p:cNvPr id="17" name="Graphic 16" descr="Connected">
              <a:extLst>
                <a:ext uri="{FF2B5EF4-FFF2-40B4-BE49-F238E27FC236}">
                  <a16:creationId xmlns:a16="http://schemas.microsoft.com/office/drawing/2014/main" id="{37FEF1F3-67D7-6D4D-850D-731EBB5FB2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8826" y="2625615"/>
              <a:ext cx="627517" cy="627517"/>
            </a:xfrm>
            <a:prstGeom prst="rect">
              <a:avLst/>
            </a:prstGeom>
          </p:spPr>
        </p:pic>
        <p:cxnSp>
          <p:nvCxnSpPr>
            <p:cNvPr id="18" name="Straight Arrow Connector 17">
              <a:extLst>
                <a:ext uri="{FF2B5EF4-FFF2-40B4-BE49-F238E27FC236}">
                  <a16:creationId xmlns:a16="http://schemas.microsoft.com/office/drawing/2014/main" id="{C2F78830-2291-5D42-A890-DC4E4C0432FC}"/>
                </a:ext>
              </a:extLst>
            </p:cNvPr>
            <p:cNvCxnSpPr>
              <a:cxnSpLocks/>
            </p:cNvCxnSpPr>
            <p:nvPr/>
          </p:nvCxnSpPr>
          <p:spPr>
            <a:xfrm>
              <a:off x="1689214" y="2860159"/>
              <a:ext cx="1008000" cy="0"/>
            </a:xfrm>
            <a:prstGeom prst="straightConnector1">
              <a:avLst/>
            </a:prstGeom>
            <a:ln w="19050">
              <a:solidFill>
                <a:srgbClr val="27A7A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324A50B-57D5-E841-B68F-E1F65A0FF448}"/>
                </a:ext>
              </a:extLst>
            </p:cNvPr>
            <p:cNvCxnSpPr>
              <a:cxnSpLocks/>
            </p:cNvCxnSpPr>
            <p:nvPr/>
          </p:nvCxnSpPr>
          <p:spPr>
            <a:xfrm>
              <a:off x="3478324" y="2868867"/>
              <a:ext cx="1008000" cy="0"/>
            </a:xfrm>
            <a:prstGeom prst="straightConnector1">
              <a:avLst/>
            </a:prstGeom>
            <a:ln w="19050">
              <a:solidFill>
                <a:srgbClr val="27A7A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423E4FE-F386-1243-8694-5281333D6EDA}"/>
                </a:ext>
              </a:extLst>
            </p:cNvPr>
            <p:cNvCxnSpPr>
              <a:cxnSpLocks/>
            </p:cNvCxnSpPr>
            <p:nvPr/>
          </p:nvCxnSpPr>
          <p:spPr>
            <a:xfrm>
              <a:off x="5310051" y="2903701"/>
              <a:ext cx="1247503" cy="429985"/>
            </a:xfrm>
            <a:prstGeom prst="straightConnector1">
              <a:avLst/>
            </a:prstGeom>
            <a:ln w="19050">
              <a:solidFill>
                <a:srgbClr val="27A7A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C793A55-2D30-9449-B105-DB57DAC5FC87}"/>
                </a:ext>
              </a:extLst>
            </p:cNvPr>
            <p:cNvSpPr txBox="1"/>
            <p:nvPr/>
          </p:nvSpPr>
          <p:spPr>
            <a:xfrm rot="948825">
              <a:off x="5501945" y="2887616"/>
              <a:ext cx="1656209" cy="307777"/>
            </a:xfrm>
            <a:prstGeom prst="rect">
              <a:avLst/>
            </a:prstGeom>
            <a:noFill/>
            <a:ln w="12700">
              <a:noFill/>
            </a:ln>
          </p:spPr>
          <p:txBody>
            <a:bodyPr wrap="square" rtlCol="0">
              <a:spAutoFit/>
            </a:bodyPr>
            <a:lstStyle/>
            <a:p>
              <a:r>
                <a:rPr lang="en-US" altLang="zh-CN" sz="1400" dirty="0">
                  <a:solidFill>
                    <a:schemeClr val="bg1">
                      <a:lumMod val="50000"/>
                    </a:schemeClr>
                  </a:solidFill>
                  <a:latin typeface="Courier New" panose="02070309020205020404" pitchFamily="49" charset="0"/>
                  <a:cs typeface="Courier New" panose="02070309020205020404" pitchFamily="49" charset="0"/>
                </a:rPr>
                <a:t>Input</a:t>
              </a:r>
              <a:r>
                <a:rPr lang="zh-CN" altLang="en-US" sz="1400" dirty="0">
                  <a:solidFill>
                    <a:schemeClr val="bg1">
                      <a:lumMod val="50000"/>
                    </a:schemeClr>
                  </a:solidFill>
                  <a:latin typeface="Courier New" panose="02070309020205020404" pitchFamily="49" charset="0"/>
                  <a:cs typeface="Courier New" panose="02070309020205020404" pitchFamily="49" charset="0"/>
                </a:rPr>
                <a:t> </a:t>
              </a:r>
              <a:endParaRPr lang="en-US" sz="1400" dirty="0">
                <a:solidFill>
                  <a:schemeClr val="bg1">
                    <a:lumMod val="50000"/>
                  </a:schemeClr>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02A52190-CFC4-4145-B146-F2E18D96A26A}"/>
                </a:ext>
              </a:extLst>
            </p:cNvPr>
            <p:cNvCxnSpPr>
              <a:cxnSpLocks/>
            </p:cNvCxnSpPr>
            <p:nvPr/>
          </p:nvCxnSpPr>
          <p:spPr>
            <a:xfrm>
              <a:off x="2660076" y="4223550"/>
              <a:ext cx="1080000" cy="0"/>
            </a:xfrm>
            <a:prstGeom prst="straightConnector1">
              <a:avLst/>
            </a:prstGeom>
            <a:ln w="19050">
              <a:solidFill>
                <a:srgbClr val="27A7A5"/>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object, clock&#10;&#10;Description automatically generated">
              <a:extLst>
                <a:ext uri="{FF2B5EF4-FFF2-40B4-BE49-F238E27FC236}">
                  <a16:creationId xmlns:a16="http://schemas.microsoft.com/office/drawing/2014/main" id="{43668A1D-DF12-9344-B818-B3B5E2BE267B}"/>
                </a:ext>
              </a:extLst>
            </p:cNvPr>
            <p:cNvPicPr>
              <a:picLocks noChangeAspect="1"/>
            </p:cNvPicPr>
            <p:nvPr/>
          </p:nvPicPr>
          <p:blipFill rotWithShape="1">
            <a:blip r:embed="rId7"/>
            <a:srcRect r="9175"/>
            <a:stretch/>
          </p:blipFill>
          <p:spPr>
            <a:xfrm>
              <a:off x="3899445" y="3869263"/>
              <a:ext cx="509316" cy="744582"/>
            </a:xfrm>
            <a:prstGeom prst="rect">
              <a:avLst/>
            </a:prstGeom>
            <a:effectLst/>
          </p:spPr>
        </p:pic>
        <p:cxnSp>
          <p:nvCxnSpPr>
            <p:cNvPr id="24" name="Straight Arrow Connector 23">
              <a:extLst>
                <a:ext uri="{FF2B5EF4-FFF2-40B4-BE49-F238E27FC236}">
                  <a16:creationId xmlns:a16="http://schemas.microsoft.com/office/drawing/2014/main" id="{67C04AD2-7FC3-8749-80A8-71078599AD2E}"/>
                </a:ext>
              </a:extLst>
            </p:cNvPr>
            <p:cNvCxnSpPr>
              <a:cxnSpLocks/>
            </p:cNvCxnSpPr>
            <p:nvPr/>
          </p:nvCxnSpPr>
          <p:spPr>
            <a:xfrm flipV="1">
              <a:off x="4565468" y="3725572"/>
              <a:ext cx="1913709" cy="445227"/>
            </a:xfrm>
            <a:prstGeom prst="straightConnector1">
              <a:avLst/>
            </a:prstGeom>
            <a:ln w="19050">
              <a:solidFill>
                <a:srgbClr val="27A7A5"/>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7388F6-E8ED-A24B-8D8F-53E40C8413AF}"/>
                </a:ext>
              </a:extLst>
            </p:cNvPr>
            <p:cNvSpPr txBox="1"/>
            <p:nvPr/>
          </p:nvSpPr>
          <p:spPr>
            <a:xfrm rot="20823290">
              <a:off x="5001201" y="3915227"/>
              <a:ext cx="1656209" cy="307777"/>
            </a:xfrm>
            <a:prstGeom prst="rect">
              <a:avLst/>
            </a:prstGeom>
            <a:noFill/>
          </p:spPr>
          <p:txBody>
            <a:bodyPr wrap="square" rtlCol="0">
              <a:spAutoFit/>
            </a:bodyPr>
            <a:lstStyle/>
            <a:p>
              <a:r>
                <a:rPr lang="en-US" altLang="zh-CN" sz="1400" dirty="0">
                  <a:solidFill>
                    <a:schemeClr val="bg1">
                      <a:lumMod val="50000"/>
                    </a:schemeClr>
                  </a:solidFill>
                  <a:latin typeface="Courier New" panose="02070309020205020404" pitchFamily="49" charset="0"/>
                  <a:cs typeface="Courier New" panose="02070309020205020404" pitchFamily="49" charset="0"/>
                </a:rPr>
                <a:t>Input</a:t>
              </a:r>
              <a:r>
                <a:rPr lang="zh-CN" altLang="en-US" sz="1400" dirty="0">
                  <a:solidFill>
                    <a:schemeClr val="bg1">
                      <a:lumMod val="50000"/>
                    </a:schemeClr>
                  </a:solidFill>
                  <a:latin typeface="Courier New" panose="02070309020205020404" pitchFamily="49" charset="0"/>
                  <a:cs typeface="Courier New" panose="02070309020205020404" pitchFamily="49" charset="0"/>
                </a:rPr>
                <a:t> </a:t>
              </a:r>
              <a:endParaRPr lang="en-US" sz="1400" dirty="0">
                <a:solidFill>
                  <a:schemeClr val="bg1">
                    <a:lumMod val="50000"/>
                  </a:schemeClr>
                </a:solidFill>
                <a:latin typeface="Courier New" panose="02070309020205020404" pitchFamily="49" charset="0"/>
                <a:cs typeface="Courier New" panose="02070309020205020404" pitchFamily="49" charset="0"/>
              </a:endParaRPr>
            </a:p>
          </p:txBody>
        </p:sp>
        <p:grpSp>
          <p:nvGrpSpPr>
            <p:cNvPr id="26" name="Group 25">
              <a:extLst>
                <a:ext uri="{FF2B5EF4-FFF2-40B4-BE49-F238E27FC236}">
                  <a16:creationId xmlns:a16="http://schemas.microsoft.com/office/drawing/2014/main" id="{C14E838C-956F-B148-B020-7A70CC943C48}"/>
                </a:ext>
              </a:extLst>
            </p:cNvPr>
            <p:cNvGrpSpPr/>
            <p:nvPr/>
          </p:nvGrpSpPr>
          <p:grpSpPr>
            <a:xfrm rot="19418574">
              <a:off x="4334917" y="4076376"/>
              <a:ext cx="262914" cy="424159"/>
              <a:chOff x="8438604" y="4258490"/>
              <a:chExt cx="313510" cy="522515"/>
            </a:xfrm>
          </p:grpSpPr>
          <p:sp>
            <p:nvSpPr>
              <p:cNvPr id="42" name="Manual Input 41">
                <a:extLst>
                  <a:ext uri="{FF2B5EF4-FFF2-40B4-BE49-F238E27FC236}">
                    <a16:creationId xmlns:a16="http://schemas.microsoft.com/office/drawing/2014/main" id="{BFA968C3-EFFF-8C48-80C1-EF33E7C157BD}"/>
                  </a:ext>
                </a:extLst>
              </p:cNvPr>
              <p:cNvSpPr/>
              <p:nvPr/>
            </p:nvSpPr>
            <p:spPr>
              <a:xfrm rot="5400000">
                <a:off x="8497388" y="4526280"/>
                <a:ext cx="248195" cy="261256"/>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42386A73-5367-1541-B38C-6DDE01189269}"/>
                  </a:ext>
                </a:extLst>
              </p:cNvPr>
              <p:cNvSpPr/>
              <p:nvPr/>
            </p:nvSpPr>
            <p:spPr>
              <a:xfrm rot="10800000">
                <a:off x="8438604" y="4258490"/>
                <a:ext cx="300447" cy="4572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A picture containing object, clock&#10;&#10;Description automatically generated">
              <a:extLst>
                <a:ext uri="{FF2B5EF4-FFF2-40B4-BE49-F238E27FC236}">
                  <a16:creationId xmlns:a16="http://schemas.microsoft.com/office/drawing/2014/main" id="{26FEDBFB-F6EA-4048-BCD4-F549378F6186}"/>
                </a:ext>
              </a:extLst>
            </p:cNvPr>
            <p:cNvPicPr>
              <a:picLocks noChangeAspect="1"/>
            </p:cNvPicPr>
            <p:nvPr/>
          </p:nvPicPr>
          <p:blipFill rotWithShape="1">
            <a:blip r:embed="rId7">
              <a:clrChange>
                <a:clrFrom>
                  <a:srgbClr val="FFFFFF"/>
                </a:clrFrom>
                <a:clrTo>
                  <a:srgbClr val="FFFFFF">
                    <a:alpha val="0"/>
                  </a:srgbClr>
                </a:clrTo>
              </a:clrChange>
            </a:blip>
            <a:srcRect r="9175"/>
            <a:stretch/>
          </p:blipFill>
          <p:spPr>
            <a:xfrm>
              <a:off x="2058793" y="3904098"/>
              <a:ext cx="509316" cy="744582"/>
            </a:xfrm>
            <a:prstGeom prst="rect">
              <a:avLst/>
            </a:prstGeom>
          </p:spPr>
        </p:pic>
        <p:cxnSp>
          <p:nvCxnSpPr>
            <p:cNvPr id="28" name="Straight Arrow Connector 27">
              <a:extLst>
                <a:ext uri="{FF2B5EF4-FFF2-40B4-BE49-F238E27FC236}">
                  <a16:creationId xmlns:a16="http://schemas.microsoft.com/office/drawing/2014/main" id="{864B0E52-5429-CE4B-9159-B052D23FBCBA}"/>
                </a:ext>
              </a:extLst>
            </p:cNvPr>
            <p:cNvCxnSpPr>
              <a:cxnSpLocks/>
            </p:cNvCxnSpPr>
            <p:nvPr/>
          </p:nvCxnSpPr>
          <p:spPr>
            <a:xfrm>
              <a:off x="7648303" y="3805039"/>
              <a:ext cx="0" cy="756555"/>
            </a:xfrm>
            <a:prstGeom prst="straightConnector1">
              <a:avLst/>
            </a:prstGeom>
            <a:ln w="19050">
              <a:solidFill>
                <a:srgbClr val="27A7A5"/>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F56C36C-4019-454E-94D5-35803F08E9F9}"/>
                </a:ext>
              </a:extLst>
            </p:cNvPr>
            <p:cNvGrpSpPr/>
            <p:nvPr/>
          </p:nvGrpSpPr>
          <p:grpSpPr>
            <a:xfrm rot="20559848">
              <a:off x="4488966" y="2464411"/>
              <a:ext cx="814553" cy="901336"/>
              <a:chOff x="7780807" y="3735977"/>
              <a:chExt cx="971307" cy="1110343"/>
            </a:xfrm>
          </p:grpSpPr>
          <p:pic>
            <p:nvPicPr>
              <p:cNvPr id="38" name="Picture 37" descr="A picture containing object, table&#10;&#10;Description automatically generated">
                <a:extLst>
                  <a:ext uri="{FF2B5EF4-FFF2-40B4-BE49-F238E27FC236}">
                    <a16:creationId xmlns:a16="http://schemas.microsoft.com/office/drawing/2014/main" id="{E6FC1576-3582-FE49-8A8E-7C2380418BFB}"/>
                  </a:ext>
                </a:extLst>
              </p:cNvPr>
              <p:cNvPicPr>
                <a:picLocks noChangeAspect="1"/>
              </p:cNvPicPr>
              <p:nvPr/>
            </p:nvPicPr>
            <p:blipFill rotWithShape="1">
              <a:blip r:embed="rId8">
                <a:clrChange>
                  <a:clrFrom>
                    <a:srgbClr val="FFFFFF"/>
                  </a:clrFrom>
                  <a:clrTo>
                    <a:srgbClr val="FFFFFF">
                      <a:alpha val="0"/>
                    </a:srgbClr>
                  </a:clrTo>
                </a:clrChange>
                <a:alphaModFix/>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4700"/>
                        </a14:imgEffect>
                      </a14:imgLayer>
                    </a14:imgProps>
                  </a:ext>
                </a:extLst>
              </a:blip>
              <a:srcRect r="60781" b="16354"/>
              <a:stretch/>
            </p:blipFill>
            <p:spPr>
              <a:xfrm>
                <a:off x="7780807" y="3735977"/>
                <a:ext cx="925515" cy="1110343"/>
              </a:xfrm>
              <a:prstGeom prst="rect">
                <a:avLst/>
              </a:prstGeom>
              <a:noFill/>
            </p:spPr>
          </p:pic>
          <p:sp>
            <p:nvSpPr>
              <p:cNvPr id="39" name="Manual Input 38">
                <a:extLst>
                  <a:ext uri="{FF2B5EF4-FFF2-40B4-BE49-F238E27FC236}">
                    <a16:creationId xmlns:a16="http://schemas.microsoft.com/office/drawing/2014/main" id="{9E899106-733A-C548-88A6-FABD4630503A}"/>
                  </a:ext>
                </a:extLst>
              </p:cNvPr>
              <p:cNvSpPr/>
              <p:nvPr/>
            </p:nvSpPr>
            <p:spPr>
              <a:xfrm rot="5400000">
                <a:off x="8497388" y="4526280"/>
                <a:ext cx="248195" cy="261256"/>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riangle 39">
                <a:extLst>
                  <a:ext uri="{FF2B5EF4-FFF2-40B4-BE49-F238E27FC236}">
                    <a16:creationId xmlns:a16="http://schemas.microsoft.com/office/drawing/2014/main" id="{2ED15285-67DF-D240-96F3-E69DB421D446}"/>
                  </a:ext>
                </a:extLst>
              </p:cNvPr>
              <p:cNvSpPr/>
              <p:nvPr/>
            </p:nvSpPr>
            <p:spPr>
              <a:xfrm rot="10800000">
                <a:off x="8438604" y="4258490"/>
                <a:ext cx="300447" cy="4572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CAE9C80D-2FF6-0B45-B7A4-B71BBA45CF4F}"/>
                </a:ext>
              </a:extLst>
            </p:cNvPr>
            <p:cNvSpPr txBox="1"/>
            <p:nvPr/>
          </p:nvSpPr>
          <p:spPr>
            <a:xfrm>
              <a:off x="3783876" y="4570301"/>
              <a:ext cx="1737360"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Tolerance</a:t>
              </a:r>
              <a:endParaRPr lang="en-US" sz="1600" dirty="0">
                <a:latin typeface="Courier New" panose="02070309020205020404" pitchFamily="49" charset="0"/>
                <a:cs typeface="Courier New" panose="02070309020205020404" pitchFamily="49" charset="0"/>
              </a:endParaRPr>
            </a:p>
          </p:txBody>
        </p:sp>
        <p:pic>
          <p:nvPicPr>
            <p:cNvPr id="31" name="Picture 30">
              <a:extLst>
                <a:ext uri="{FF2B5EF4-FFF2-40B4-BE49-F238E27FC236}">
                  <a16:creationId xmlns:a16="http://schemas.microsoft.com/office/drawing/2014/main" id="{3AEB4641-49AB-BF4F-A482-9FFA43CFDAB0}"/>
                </a:ext>
              </a:extLst>
            </p:cNvPr>
            <p:cNvPicPr>
              <a:picLocks noChangeAspect="1"/>
            </p:cNvPicPr>
            <p:nvPr/>
          </p:nvPicPr>
          <p:blipFill>
            <a:blip r:embed="rId10"/>
            <a:stretch>
              <a:fillRect/>
            </a:stretch>
          </p:blipFill>
          <p:spPr>
            <a:xfrm>
              <a:off x="6684716" y="3248522"/>
              <a:ext cx="490219" cy="458204"/>
            </a:xfrm>
            <a:prstGeom prst="rect">
              <a:avLst/>
            </a:prstGeom>
          </p:spPr>
        </p:pic>
        <p:pic>
          <p:nvPicPr>
            <p:cNvPr id="32" name="Picture 31" descr="A picture containing object, clock&#10;&#10;Description automatically generated">
              <a:extLst>
                <a:ext uri="{FF2B5EF4-FFF2-40B4-BE49-F238E27FC236}">
                  <a16:creationId xmlns:a16="http://schemas.microsoft.com/office/drawing/2014/main" id="{3614ABC7-5B45-2D4F-AB85-145FC92AF49A}"/>
                </a:ext>
              </a:extLst>
            </p:cNvPr>
            <p:cNvPicPr>
              <a:picLocks noChangeAspect="1"/>
            </p:cNvPicPr>
            <p:nvPr/>
          </p:nvPicPr>
          <p:blipFill rotWithShape="1">
            <a:blip r:embed="rId7">
              <a:clrChange>
                <a:clrFrom>
                  <a:srgbClr val="FFFFFF"/>
                </a:clrFrom>
                <a:clrTo>
                  <a:srgbClr val="FFFFFF">
                    <a:alpha val="0"/>
                  </a:srgbClr>
                </a:clrTo>
              </a:clrChange>
            </a:blip>
            <a:srcRect r="9175"/>
            <a:stretch/>
          </p:blipFill>
          <p:spPr>
            <a:xfrm>
              <a:off x="7412585" y="4543387"/>
              <a:ext cx="509316" cy="744582"/>
            </a:xfrm>
            <a:prstGeom prst="rect">
              <a:avLst/>
            </a:prstGeom>
          </p:spPr>
        </p:pic>
        <p:grpSp>
          <p:nvGrpSpPr>
            <p:cNvPr id="33" name="Group 32">
              <a:extLst>
                <a:ext uri="{FF2B5EF4-FFF2-40B4-BE49-F238E27FC236}">
                  <a16:creationId xmlns:a16="http://schemas.microsoft.com/office/drawing/2014/main" id="{D6F5E0E1-9290-EE41-A9E5-4717E8E5F05A}"/>
                </a:ext>
              </a:extLst>
            </p:cNvPr>
            <p:cNvGrpSpPr/>
            <p:nvPr/>
          </p:nvGrpSpPr>
          <p:grpSpPr>
            <a:xfrm rot="20559848">
              <a:off x="7206434" y="4516864"/>
              <a:ext cx="814553" cy="901336"/>
              <a:chOff x="7780807" y="3735977"/>
              <a:chExt cx="971307" cy="1110343"/>
            </a:xfrm>
          </p:grpSpPr>
          <p:pic>
            <p:nvPicPr>
              <p:cNvPr id="35" name="Picture 34" descr="A picture containing object, table&#10;&#10;Description automatically generated">
                <a:extLst>
                  <a:ext uri="{FF2B5EF4-FFF2-40B4-BE49-F238E27FC236}">
                    <a16:creationId xmlns:a16="http://schemas.microsoft.com/office/drawing/2014/main" id="{0E796271-8C3C-F749-AEDD-2D2892371FC0}"/>
                  </a:ext>
                </a:extLst>
              </p:cNvPr>
              <p:cNvPicPr>
                <a:picLocks noChangeAspect="1"/>
              </p:cNvPicPr>
              <p:nvPr/>
            </p:nvPicPr>
            <p:blipFill rotWithShape="1">
              <a:blip r:embed="rId8">
                <a:clrChange>
                  <a:clrFrom>
                    <a:srgbClr val="FFFFFF"/>
                  </a:clrFrom>
                  <a:clrTo>
                    <a:srgbClr val="FFFFFF">
                      <a:alpha val="0"/>
                    </a:srgbClr>
                  </a:clrTo>
                </a:clrChange>
                <a:alphaModFix/>
                <a:duotone>
                  <a:schemeClr val="accent2">
                    <a:shade val="45000"/>
                    <a:satMod val="135000"/>
                  </a:schemeClr>
                  <a:prstClr val="white"/>
                </a:duotone>
                <a:extLst>
                  <a:ext uri="{BEBA8EAE-BF5A-486C-A8C5-ECC9F3942E4B}">
                    <a14:imgProps xmlns:a14="http://schemas.microsoft.com/office/drawing/2010/main">
                      <a14:imgLayer r:embed="rId11">
                        <a14:imgEffect>
                          <a14:colorTemperature colorTemp="4700"/>
                        </a14:imgEffect>
                      </a14:imgLayer>
                    </a14:imgProps>
                  </a:ext>
                </a:extLst>
              </a:blip>
              <a:srcRect r="60781" b="16354"/>
              <a:stretch/>
            </p:blipFill>
            <p:spPr>
              <a:xfrm>
                <a:off x="7780807" y="3735977"/>
                <a:ext cx="925515" cy="1110343"/>
              </a:xfrm>
              <a:prstGeom prst="rect">
                <a:avLst/>
              </a:prstGeom>
              <a:noFill/>
            </p:spPr>
          </p:pic>
          <p:sp>
            <p:nvSpPr>
              <p:cNvPr id="36" name="Manual Input 35">
                <a:extLst>
                  <a:ext uri="{FF2B5EF4-FFF2-40B4-BE49-F238E27FC236}">
                    <a16:creationId xmlns:a16="http://schemas.microsoft.com/office/drawing/2014/main" id="{D86475F0-5CBB-7947-B3C0-73ED4F07D902}"/>
                  </a:ext>
                </a:extLst>
              </p:cNvPr>
              <p:cNvSpPr/>
              <p:nvPr/>
            </p:nvSpPr>
            <p:spPr>
              <a:xfrm rot="5400000">
                <a:off x="8497388" y="4526280"/>
                <a:ext cx="248195" cy="261256"/>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riangle 36">
                <a:extLst>
                  <a:ext uri="{FF2B5EF4-FFF2-40B4-BE49-F238E27FC236}">
                    <a16:creationId xmlns:a16="http://schemas.microsoft.com/office/drawing/2014/main" id="{B2FADE18-00E3-4541-AFF5-1B2C925B657F}"/>
                  </a:ext>
                </a:extLst>
              </p:cNvPr>
              <p:cNvSpPr/>
              <p:nvPr/>
            </p:nvSpPr>
            <p:spPr>
              <a:xfrm rot="10800000">
                <a:off x="8438604" y="4258490"/>
                <a:ext cx="300447" cy="4572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B3399151-DA38-AF49-B114-2D849A092E48}"/>
                </a:ext>
              </a:extLst>
            </p:cNvPr>
            <p:cNvSpPr txBox="1"/>
            <p:nvPr/>
          </p:nvSpPr>
          <p:spPr>
            <a:xfrm>
              <a:off x="7285118" y="5257090"/>
              <a:ext cx="1737360" cy="338554"/>
            </a:xfrm>
            <a:prstGeom prst="rect">
              <a:avLst/>
            </a:prstGeom>
            <a:noFill/>
          </p:spPr>
          <p:txBody>
            <a:bodyPr wrap="square" rtlCol="0">
              <a:spAutoFit/>
            </a:bodyPr>
            <a:lstStyle/>
            <a:p>
              <a:r>
                <a:rPr lang="en-US" altLang="zh-CN" sz="1600" dirty="0">
                  <a:latin typeface="Courier New" panose="02070309020205020404" pitchFamily="49" charset="0"/>
                  <a:cs typeface="Courier New" panose="02070309020205020404" pitchFamily="49" charset="0"/>
                </a:rPr>
                <a:t>Comment</a:t>
              </a:r>
              <a:endParaRPr lang="en-US" sz="1600" dirty="0">
                <a:latin typeface="Courier New" panose="02070309020205020404" pitchFamily="49" charset="0"/>
                <a:cs typeface="Courier New" panose="02070309020205020404" pitchFamily="49" charset="0"/>
              </a:endParaRPr>
            </a:p>
          </p:txBody>
        </p:sp>
      </p:grpSp>
      <p:sp>
        <p:nvSpPr>
          <p:cNvPr id="4" name="Triangle 3">
            <a:extLst>
              <a:ext uri="{FF2B5EF4-FFF2-40B4-BE49-F238E27FC236}">
                <a16:creationId xmlns:a16="http://schemas.microsoft.com/office/drawing/2014/main" id="{FF6532B7-4B17-2043-91D0-F9A1B0BB9970}"/>
              </a:ext>
            </a:extLst>
          </p:cNvPr>
          <p:cNvSpPr/>
          <p:nvPr/>
        </p:nvSpPr>
        <p:spPr>
          <a:xfrm rot="11472886">
            <a:off x="4162847" y="3666293"/>
            <a:ext cx="109771" cy="207494"/>
          </a:xfrm>
          <a:prstGeom prst="triangle">
            <a:avLst/>
          </a:prstGeom>
          <a:solidFill>
            <a:srgbClr val="85C9BE">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A7A5"/>
              </a:solidFill>
            </a:endParaRPr>
          </a:p>
        </p:txBody>
      </p:sp>
      <p:sp>
        <p:nvSpPr>
          <p:cNvPr id="5" name="Pie 4">
            <a:extLst>
              <a:ext uri="{FF2B5EF4-FFF2-40B4-BE49-F238E27FC236}">
                <a16:creationId xmlns:a16="http://schemas.microsoft.com/office/drawing/2014/main" id="{482C358C-6FDE-D045-ABB9-B68C3E2A6105}"/>
              </a:ext>
            </a:extLst>
          </p:cNvPr>
          <p:cNvSpPr/>
          <p:nvPr/>
        </p:nvSpPr>
        <p:spPr>
          <a:xfrm rot="20202642">
            <a:off x="4077482" y="3910399"/>
            <a:ext cx="498149" cy="406294"/>
          </a:xfrm>
          <a:prstGeom prst="pie">
            <a:avLst>
              <a:gd name="adj1" fmla="val 498451"/>
              <a:gd name="adj2" fmla="val 1340889"/>
            </a:avLst>
          </a:prstGeom>
          <a:solidFill>
            <a:srgbClr val="85C9B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Pie 45">
            <a:extLst>
              <a:ext uri="{FF2B5EF4-FFF2-40B4-BE49-F238E27FC236}">
                <a16:creationId xmlns:a16="http://schemas.microsoft.com/office/drawing/2014/main" id="{800336CC-4EE7-B548-8FC4-038371ADF1F6}"/>
              </a:ext>
            </a:extLst>
          </p:cNvPr>
          <p:cNvSpPr/>
          <p:nvPr/>
        </p:nvSpPr>
        <p:spPr>
          <a:xfrm rot="3671424">
            <a:off x="4345336" y="3887308"/>
            <a:ext cx="498149" cy="406294"/>
          </a:xfrm>
          <a:prstGeom prst="pie">
            <a:avLst>
              <a:gd name="adj1" fmla="val 498451"/>
              <a:gd name="adj2" fmla="val 1340889"/>
            </a:avLst>
          </a:prstGeom>
          <a:solidFill>
            <a:srgbClr val="85C9B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Pie 46">
            <a:extLst>
              <a:ext uri="{FF2B5EF4-FFF2-40B4-BE49-F238E27FC236}">
                <a16:creationId xmlns:a16="http://schemas.microsoft.com/office/drawing/2014/main" id="{7E7D1B57-AA20-C148-9D3C-77EAD9CEF04E}"/>
              </a:ext>
            </a:extLst>
          </p:cNvPr>
          <p:cNvSpPr/>
          <p:nvPr/>
        </p:nvSpPr>
        <p:spPr>
          <a:xfrm rot="4230234">
            <a:off x="3971263" y="3679490"/>
            <a:ext cx="498149" cy="406294"/>
          </a:xfrm>
          <a:prstGeom prst="pie">
            <a:avLst>
              <a:gd name="adj1" fmla="val 21238808"/>
              <a:gd name="adj2" fmla="val 1340889"/>
            </a:avLst>
          </a:prstGeom>
          <a:solidFill>
            <a:srgbClr val="85C9BE">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riangle 47">
            <a:extLst>
              <a:ext uri="{FF2B5EF4-FFF2-40B4-BE49-F238E27FC236}">
                <a16:creationId xmlns:a16="http://schemas.microsoft.com/office/drawing/2014/main" id="{67A098EB-ACAE-EA4D-89A0-D374570399A6}"/>
              </a:ext>
            </a:extLst>
          </p:cNvPr>
          <p:cNvSpPr/>
          <p:nvPr/>
        </p:nvSpPr>
        <p:spPr>
          <a:xfrm rot="13874852">
            <a:off x="4397332" y="3778115"/>
            <a:ext cx="87061" cy="228535"/>
          </a:xfrm>
          <a:prstGeom prst="triangle">
            <a:avLst/>
          </a:prstGeom>
          <a:solidFill>
            <a:srgbClr val="85C9BE">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6946F7-9E62-6940-BCE7-F3B6F134F073}"/>
              </a:ext>
            </a:extLst>
          </p:cNvPr>
          <p:cNvSpPr txBox="1"/>
          <p:nvPr/>
        </p:nvSpPr>
        <p:spPr>
          <a:xfrm>
            <a:off x="1207077" y="5214505"/>
            <a:ext cx="6224908"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Data</a:t>
            </a:r>
            <a:r>
              <a:rPr lang="en-US" altLang="zh-CN" dirty="0">
                <a:latin typeface="Courier New" panose="02070309020205020404" pitchFamily="49" charset="0"/>
                <a:cs typeface="Courier New" panose="02070309020205020404" pitchFamily="49" charset="0"/>
              </a:rPr>
              <a:t>set:</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COCO dataset</a:t>
            </a:r>
          </a:p>
          <a:p>
            <a:r>
              <a:rPr lang="en-US" altLang="zh-CN" dirty="0">
                <a:latin typeface="Courier New" panose="02070309020205020404" pitchFamily="49" charset="0"/>
                <a:cs typeface="Courier New" panose="02070309020205020404" pitchFamily="49" charset="0"/>
              </a:rPr>
              <a:t>Algorithm:</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OpenPose</a:t>
            </a:r>
          </a:p>
          <a:p>
            <a:r>
              <a:rPr lang="en-US" altLang="zh-CN" dirty="0">
                <a:latin typeface="Courier New" panose="02070309020205020404" pitchFamily="49" charset="0"/>
                <a:cs typeface="Courier New" panose="02070309020205020404" pitchFamily="49" charset="0"/>
              </a:rPr>
              <a:t>Accuracy:</a:t>
            </a:r>
            <a:r>
              <a:rPr lang="zh-CN" altLang="en-US" dirty="0">
                <a:latin typeface="Courier New" panose="02070309020205020404" pitchFamily="49" charset="0"/>
                <a:cs typeface="Courier New" panose="02070309020205020404" pitchFamily="49" charset="0"/>
              </a:rPr>
              <a:t> </a:t>
            </a:r>
            <a:r>
              <a:rPr lang="en-US" altLang="zh-CN" dirty="0">
                <a:latin typeface="Courier New" panose="02070309020205020404" pitchFamily="49" charset="0"/>
                <a:cs typeface="Courier New" panose="02070309020205020404" pitchFamily="49" charset="0"/>
              </a:rPr>
              <a:t>80+% for each individual joint</a:t>
            </a:r>
            <a:endParaRPr lang="en-US" dirty="0">
              <a:latin typeface="Courier New" panose="02070309020205020404" pitchFamily="49" charset="0"/>
              <a:cs typeface="Courier New" panose="02070309020205020404" pitchFamily="49" charset="0"/>
            </a:endParaRPr>
          </a:p>
        </p:txBody>
      </p:sp>
      <p:grpSp>
        <p:nvGrpSpPr>
          <p:cNvPr id="49" name="Group 48">
            <a:extLst>
              <a:ext uri="{FF2B5EF4-FFF2-40B4-BE49-F238E27FC236}">
                <a16:creationId xmlns:a16="http://schemas.microsoft.com/office/drawing/2014/main" id="{AAD3779A-1C92-4E87-A7ED-E1DF42A92186}"/>
              </a:ext>
            </a:extLst>
          </p:cNvPr>
          <p:cNvGrpSpPr/>
          <p:nvPr/>
        </p:nvGrpSpPr>
        <p:grpSpPr>
          <a:xfrm>
            <a:off x="591291" y="592385"/>
            <a:ext cx="9785161" cy="957831"/>
            <a:chOff x="692989" y="792199"/>
            <a:chExt cx="7277436" cy="641517"/>
          </a:xfrm>
        </p:grpSpPr>
        <p:sp>
          <p:nvSpPr>
            <p:cNvPr id="51" name="TextBox 50">
              <a:extLst>
                <a:ext uri="{FF2B5EF4-FFF2-40B4-BE49-F238E27FC236}">
                  <a16:creationId xmlns:a16="http://schemas.microsoft.com/office/drawing/2014/main" id="{36059EF9-EADF-4AD8-A38A-951563032260}"/>
                </a:ext>
              </a:extLst>
            </p:cNvPr>
            <p:cNvSpPr txBox="1"/>
            <p:nvPr/>
          </p:nvSpPr>
          <p:spPr>
            <a:xfrm>
              <a:off x="881059" y="1145125"/>
              <a:ext cx="7089366" cy="288591"/>
            </a:xfrm>
            <a:prstGeom prst="rect">
              <a:avLst/>
            </a:prstGeom>
            <a:noFill/>
          </p:spPr>
          <p:txBody>
            <a:bodyPr wrap="square" rtlCol="0">
              <a:spAutoFit/>
            </a:bodyPr>
            <a:lstStyle/>
            <a:p>
              <a:r>
                <a:rPr lang="en-US" altLang="zh-CN" sz="2200" dirty="0">
                  <a:solidFill>
                    <a:srgbClr val="009A97"/>
                  </a:solidFill>
                  <a:latin typeface="Calibri" panose="020F0502020204030204" pitchFamily="34" charset="0"/>
                  <a:cs typeface="Calibri" panose="020F0502020204030204" pitchFamily="34" charset="0"/>
                </a:rPr>
                <a:t>Sit-Up!</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a:t>
              </a:r>
              <a:r>
                <a:rPr lang="zh-CN" altLang="en-US" sz="2200" dirty="0">
                  <a:solidFill>
                    <a:srgbClr val="009A97"/>
                  </a:solidFill>
                  <a:latin typeface="Calibri" panose="020F0502020204030204" pitchFamily="34" charset="0"/>
                  <a:cs typeface="Calibri" panose="020F0502020204030204" pitchFamily="34" charset="0"/>
                </a:rPr>
                <a:t> </a:t>
              </a:r>
              <a:r>
                <a:rPr lang="en-US" altLang="zh-CN" sz="2200" dirty="0">
                  <a:solidFill>
                    <a:srgbClr val="009A97"/>
                  </a:solidFill>
                  <a:latin typeface="Calibri" panose="020F0502020204030204" pitchFamily="34" charset="0"/>
                  <a:cs typeface="Calibri" panose="020F0502020204030204" pitchFamily="34" charset="0"/>
                </a:rPr>
                <a:t>Backend Processing</a:t>
              </a:r>
              <a:endParaRPr lang="en-US" sz="2200" dirty="0">
                <a:solidFill>
                  <a:srgbClr val="009A97"/>
                </a:solidFill>
                <a:latin typeface="Calibri" panose="020F0502020204030204" pitchFamily="34" charset="0"/>
                <a:cs typeface="Calibri" panose="020F0502020204030204" pitchFamily="34" charset="0"/>
              </a:endParaRPr>
            </a:p>
          </p:txBody>
        </p:sp>
        <p:sp>
          <p:nvSpPr>
            <p:cNvPr id="52" name="Rectangle 51">
              <a:extLst>
                <a:ext uri="{FF2B5EF4-FFF2-40B4-BE49-F238E27FC236}">
                  <a16:creationId xmlns:a16="http://schemas.microsoft.com/office/drawing/2014/main" id="{0A5F499B-7F93-487C-8FB9-E65A529F6FB6}"/>
                </a:ext>
              </a:extLst>
            </p:cNvPr>
            <p:cNvSpPr/>
            <p:nvPr/>
          </p:nvSpPr>
          <p:spPr>
            <a:xfrm>
              <a:off x="692989" y="792199"/>
              <a:ext cx="92693" cy="639648"/>
            </a:xfrm>
            <a:prstGeom prst="rect">
              <a:avLst/>
            </a:prstGeom>
            <a:solidFill>
              <a:srgbClr val="17C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9A97"/>
                </a:solidFill>
                <a:highlight>
                  <a:srgbClr val="009A97"/>
                </a:highlight>
                <a:latin typeface="Biome" panose="020B0503030204020804" pitchFamily="34" charset="0"/>
                <a:cs typeface="Biome" panose="020B0503030204020804" pitchFamily="34" charset="0"/>
              </a:endParaRPr>
            </a:p>
          </p:txBody>
        </p:sp>
      </p:grpSp>
      <p:sp>
        <p:nvSpPr>
          <p:cNvPr id="53" name="TextBox 52">
            <a:extLst>
              <a:ext uri="{FF2B5EF4-FFF2-40B4-BE49-F238E27FC236}">
                <a16:creationId xmlns:a16="http://schemas.microsoft.com/office/drawing/2014/main" id="{6EA9C2D6-F231-4BC4-BE6F-451B083A5996}"/>
              </a:ext>
            </a:extLst>
          </p:cNvPr>
          <p:cNvSpPr txBox="1"/>
          <p:nvPr/>
        </p:nvSpPr>
        <p:spPr>
          <a:xfrm>
            <a:off x="6552292" y="1354231"/>
            <a:ext cx="2326532" cy="523220"/>
          </a:xfrm>
          <a:prstGeom prst="rect">
            <a:avLst/>
          </a:prstGeom>
          <a:noFill/>
          <a:ln w="12700">
            <a:noFill/>
          </a:ln>
        </p:spPr>
        <p:txBody>
          <a:bodyPr wrap="square" rtlCol="0">
            <a:spAutoFit/>
          </a:bodyPr>
          <a:lstStyle/>
          <a:p>
            <a:r>
              <a:rPr lang="en-US" altLang="zh-CN" sz="1400" dirty="0">
                <a:solidFill>
                  <a:schemeClr val="bg1">
                    <a:lumMod val="50000"/>
                  </a:schemeClr>
                </a:solidFill>
                <a:latin typeface="Courier New" panose="02070309020205020404" pitchFamily="49" charset="0"/>
                <a:cs typeface="Courier New" panose="02070309020205020404" pitchFamily="49" charset="0"/>
              </a:rPr>
              <a:t>Training:</a:t>
            </a:r>
          </a:p>
          <a:p>
            <a:r>
              <a:rPr lang="en-US" altLang="zh-CN" sz="1400" dirty="0">
                <a:solidFill>
                  <a:schemeClr val="bg1">
                    <a:lumMod val="50000"/>
                  </a:schemeClr>
                </a:solidFill>
                <a:latin typeface="Courier New" panose="02070309020205020404" pitchFamily="49" charset="0"/>
                <a:cs typeface="Courier New" panose="02070309020205020404" pitchFamily="49" charset="0"/>
              </a:rPr>
              <a:t> Federated Learning</a:t>
            </a:r>
            <a:r>
              <a:rPr lang="zh-CN" altLang="en-US" sz="1400" dirty="0">
                <a:solidFill>
                  <a:schemeClr val="bg1">
                    <a:lumMod val="50000"/>
                  </a:schemeClr>
                </a:solidFill>
                <a:latin typeface="Courier New" panose="02070309020205020404" pitchFamily="49" charset="0"/>
                <a:cs typeface="Courier New" panose="02070309020205020404" pitchFamily="49" charset="0"/>
              </a:rPr>
              <a:t> </a:t>
            </a:r>
            <a:endParaRPr lang="en-US" sz="1400" dirty="0">
              <a:solidFill>
                <a:schemeClr val="bg1">
                  <a:lumMod val="50000"/>
                </a:schemeClr>
              </a:solidFill>
              <a:latin typeface="Courier New" panose="02070309020205020404" pitchFamily="49" charset="0"/>
              <a:cs typeface="Courier New" panose="02070309020205020404" pitchFamily="49" charset="0"/>
            </a:endParaRPr>
          </a:p>
        </p:txBody>
      </p:sp>
      <p:cxnSp>
        <p:nvCxnSpPr>
          <p:cNvPr id="57" name="Connector: Elbow 56">
            <a:extLst>
              <a:ext uri="{FF2B5EF4-FFF2-40B4-BE49-F238E27FC236}">
                <a16:creationId xmlns:a16="http://schemas.microsoft.com/office/drawing/2014/main" id="{E16836B2-6137-48F4-BF71-47B826238D72}"/>
              </a:ext>
            </a:extLst>
          </p:cNvPr>
          <p:cNvCxnSpPr>
            <a:cxnSpLocks/>
            <a:endCxn id="17" idx="0"/>
          </p:cNvCxnSpPr>
          <p:nvPr/>
        </p:nvCxnSpPr>
        <p:spPr>
          <a:xfrm rot="10800000">
            <a:off x="3345821" y="2376234"/>
            <a:ext cx="5246340" cy="2491852"/>
          </a:xfrm>
          <a:prstGeom prst="bentConnector4">
            <a:avLst>
              <a:gd name="adj1" fmla="val -43622"/>
              <a:gd name="adj2" fmla="val 119449"/>
            </a:avLst>
          </a:prstGeom>
          <a:ln w="19050">
            <a:solidFill>
              <a:srgbClr val="27A7A5"/>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3915EFF-AF55-400C-BCFA-ADDCCDD4FB69}"/>
              </a:ext>
            </a:extLst>
          </p:cNvPr>
          <p:cNvSpPr/>
          <p:nvPr/>
        </p:nvSpPr>
        <p:spPr>
          <a:xfrm>
            <a:off x="829880" y="621951"/>
            <a:ext cx="9635574" cy="523220"/>
          </a:xfrm>
          <a:prstGeom prst="rect">
            <a:avLst/>
          </a:prstGeom>
        </p:spPr>
        <p:txBody>
          <a:bodyPr wrap="square">
            <a:spAutoFit/>
          </a:bodyPr>
          <a:lstStyle/>
          <a:p>
            <a:r>
              <a:rPr lang="en-US" altLang="zh-CN" sz="2800" dirty="0">
                <a:effectLst/>
                <a:latin typeface="Avenir Next" panose="020B0503020202020204" pitchFamily="34" charset="0"/>
                <a:cs typeface="Biome" panose="020B0503030204020804" pitchFamily="34" charset="0"/>
              </a:rPr>
              <a:t>THE</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PROCESS</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OF</a:t>
            </a:r>
            <a:r>
              <a:rPr lang="zh-CN" altLang="en-US" sz="2800" dirty="0">
                <a:effectLst/>
                <a:latin typeface="Avenir Next" panose="020B0503020202020204" pitchFamily="34" charset="0"/>
                <a:cs typeface="Biome" panose="020B0503030204020804" pitchFamily="34" charset="0"/>
              </a:rPr>
              <a:t> </a:t>
            </a:r>
            <a:r>
              <a:rPr lang="en-US" altLang="zh-CN" sz="2800" dirty="0">
                <a:effectLst/>
                <a:latin typeface="Avenir Next" panose="020B0503020202020204" pitchFamily="34" charset="0"/>
                <a:cs typeface="Biome" panose="020B0503030204020804" pitchFamily="34" charset="0"/>
              </a:rPr>
              <a:t>USE</a:t>
            </a:r>
            <a:endParaRPr lang="en-CA" sz="2800" dirty="0">
              <a:effectLst/>
              <a:latin typeface="Avenir Next" panose="020B0503020202020204" pitchFamily="34" charset="0"/>
              <a:cs typeface="Biome" panose="020B0503030204020804" pitchFamily="34" charset="0"/>
            </a:endParaRPr>
          </a:p>
        </p:txBody>
      </p:sp>
    </p:spTree>
    <p:extLst>
      <p:ext uri="{BB962C8B-B14F-4D97-AF65-F5344CB8AC3E}">
        <p14:creationId xmlns:p14="http://schemas.microsoft.com/office/powerpoint/2010/main" val="3098069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1180</TotalTime>
  <Words>1598</Words>
  <Application>Microsoft Office PowerPoint</Application>
  <PresentationFormat>Widescreen</PresentationFormat>
  <Paragraphs>205</Paragraphs>
  <Slides>20</Slides>
  <Notes>20</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Avenir Book</vt:lpstr>
      <vt:lpstr>Avenir Next</vt:lpstr>
      <vt:lpstr>Arial</vt:lpstr>
      <vt:lpstr>Biome</vt:lpstr>
      <vt:lpstr>Calibri</vt:lpstr>
      <vt:lpstr>Calibri Light</vt:lpstr>
      <vt:lpstr>Consolas</vt:lpstr>
      <vt:lpstr>Courier New</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Helen Zhang</dc:creator>
  <cp:lastModifiedBy>Yannis He</cp:lastModifiedBy>
  <cp:revision>222</cp:revision>
  <cp:lastPrinted>2020-08-08T15:43:58Z</cp:lastPrinted>
  <dcterms:created xsi:type="dcterms:W3CDTF">2020-08-07T06:23:45Z</dcterms:created>
  <dcterms:modified xsi:type="dcterms:W3CDTF">2020-08-08T16:10:36Z</dcterms:modified>
</cp:coreProperties>
</file>